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904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8ADE-6A5A-D442-9B31-34CDE81CCE9B}" type="datetimeFigureOut">
              <a:rPr lang="en-US" smtClean="0"/>
              <a:t>20/2/6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8E70-A03F-BA4F-92D9-DB9418F54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7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8ADE-6A5A-D442-9B31-34CDE81CCE9B}" type="datetimeFigureOut">
              <a:rPr lang="en-US" smtClean="0"/>
              <a:t>20/2/6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8E70-A03F-BA4F-92D9-DB9418F54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0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8ADE-6A5A-D442-9B31-34CDE81CCE9B}" type="datetimeFigureOut">
              <a:rPr lang="en-US" smtClean="0"/>
              <a:t>20/2/6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8E70-A03F-BA4F-92D9-DB9418F54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4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8ADE-6A5A-D442-9B31-34CDE81CCE9B}" type="datetimeFigureOut">
              <a:rPr lang="en-US" smtClean="0"/>
              <a:t>20/2/6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8E70-A03F-BA4F-92D9-DB9418F54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1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8ADE-6A5A-D442-9B31-34CDE81CCE9B}" type="datetimeFigureOut">
              <a:rPr lang="en-US" smtClean="0"/>
              <a:t>20/2/6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8E70-A03F-BA4F-92D9-DB9418F54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0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8ADE-6A5A-D442-9B31-34CDE81CCE9B}" type="datetimeFigureOut">
              <a:rPr lang="en-US" smtClean="0"/>
              <a:t>20/2/6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8E70-A03F-BA4F-92D9-DB9418F54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2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8ADE-6A5A-D442-9B31-34CDE81CCE9B}" type="datetimeFigureOut">
              <a:rPr lang="en-US" smtClean="0"/>
              <a:t>20/2/6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8E70-A03F-BA4F-92D9-DB9418F54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7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8ADE-6A5A-D442-9B31-34CDE81CCE9B}" type="datetimeFigureOut">
              <a:rPr lang="en-US" smtClean="0"/>
              <a:t>20/2/6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8E70-A03F-BA4F-92D9-DB9418F54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2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8ADE-6A5A-D442-9B31-34CDE81CCE9B}" type="datetimeFigureOut">
              <a:rPr lang="en-US" smtClean="0"/>
              <a:t>20/2/6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8E70-A03F-BA4F-92D9-DB9418F54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9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8ADE-6A5A-D442-9B31-34CDE81CCE9B}" type="datetimeFigureOut">
              <a:rPr lang="en-US" smtClean="0"/>
              <a:t>20/2/6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8E70-A03F-BA4F-92D9-DB9418F54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3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8ADE-6A5A-D442-9B31-34CDE81CCE9B}" type="datetimeFigureOut">
              <a:rPr lang="en-US" smtClean="0"/>
              <a:t>20/2/6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8E70-A03F-BA4F-92D9-DB9418F54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3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48ADE-6A5A-D442-9B31-34CDE81CCE9B}" type="datetimeFigureOut">
              <a:rPr lang="en-US" smtClean="0"/>
              <a:t>20/2/6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8E70-A03F-BA4F-92D9-DB9418F54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7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Coordination in the High-Energy Sky:</a:t>
            </a:r>
            <a:br>
              <a:rPr lang="en-US" dirty="0" smtClean="0"/>
            </a:br>
            <a:r>
              <a:rPr lang="en-US" i="1" dirty="0" smtClean="0"/>
              <a:t>Fermi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Liz Hays</a:t>
            </a:r>
          </a:p>
          <a:p>
            <a:r>
              <a:rPr lang="en-US" dirty="0" smtClean="0"/>
              <a:t>NASA GSFC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2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Fermi </a:t>
            </a:r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80" y="1345692"/>
            <a:ext cx="3808861" cy="37120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Extremely wide field, high cadence observations.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Fermi</a:t>
            </a:r>
            <a:r>
              <a:rPr lang="en-US" dirty="0" smtClean="0"/>
              <a:t> GBM </a:t>
            </a:r>
          </a:p>
          <a:p>
            <a:pPr lvl="1"/>
            <a:r>
              <a:rPr lang="en-US" sz="3300" dirty="0" smtClean="0"/>
              <a:t>8 </a:t>
            </a:r>
            <a:r>
              <a:rPr lang="en-US" sz="3300" dirty="0" err="1" smtClean="0"/>
              <a:t>keV</a:t>
            </a:r>
            <a:r>
              <a:rPr lang="en-US" sz="3300" dirty="0" smtClean="0"/>
              <a:t> </a:t>
            </a:r>
            <a:r>
              <a:rPr lang="mr-IN" sz="3300" dirty="0" smtClean="0"/>
              <a:t>–</a:t>
            </a:r>
            <a:r>
              <a:rPr lang="en-US" sz="3300" dirty="0" smtClean="0"/>
              <a:t> 40 MeV</a:t>
            </a:r>
          </a:p>
          <a:p>
            <a:pPr lvl="1"/>
            <a:r>
              <a:rPr lang="en-US" sz="3300" dirty="0" smtClean="0"/>
              <a:t>Instantaneous FOV: </a:t>
            </a:r>
            <a:r>
              <a:rPr lang="en-US" sz="3300" dirty="0" err="1" smtClean="0"/>
              <a:t>unocculted</a:t>
            </a:r>
            <a:r>
              <a:rPr lang="en-US" sz="3300" dirty="0" smtClean="0"/>
              <a:t> sky</a:t>
            </a:r>
          </a:p>
          <a:p>
            <a:pPr lvl="1"/>
            <a:r>
              <a:rPr lang="en-US" sz="3300" dirty="0" smtClean="0"/>
              <a:t>Time to full coverage: ~1.5 </a:t>
            </a:r>
            <a:r>
              <a:rPr lang="en-US" sz="3300" dirty="0" err="1" smtClean="0"/>
              <a:t>hrs</a:t>
            </a:r>
            <a:endParaRPr lang="en-US" sz="3300" dirty="0" smtClean="0"/>
          </a:p>
          <a:p>
            <a:pPr marL="0" indent="0">
              <a:buNone/>
            </a:pPr>
            <a:r>
              <a:rPr lang="en-US" i="1" dirty="0" smtClean="0"/>
              <a:t>Fermi</a:t>
            </a:r>
            <a:r>
              <a:rPr lang="en-US" dirty="0" smtClean="0"/>
              <a:t> LAT </a:t>
            </a:r>
          </a:p>
          <a:p>
            <a:pPr lvl="1"/>
            <a:r>
              <a:rPr lang="en-US" sz="3300" dirty="0" smtClean="0"/>
              <a:t>20 MeV - &gt;300 </a:t>
            </a:r>
            <a:r>
              <a:rPr lang="en-US" sz="3300" dirty="0" err="1" smtClean="0"/>
              <a:t>GeV</a:t>
            </a:r>
            <a:endParaRPr lang="en-US" sz="3300" dirty="0" smtClean="0"/>
          </a:p>
          <a:p>
            <a:pPr lvl="1"/>
            <a:r>
              <a:rPr lang="en-US" sz="3300" dirty="0" smtClean="0"/>
              <a:t>instantaneous FOV: 2π </a:t>
            </a:r>
            <a:r>
              <a:rPr lang="en-US" sz="3300" dirty="0" err="1" smtClean="0"/>
              <a:t>sr</a:t>
            </a:r>
            <a:endParaRPr lang="en-US" sz="3300" dirty="0" smtClean="0"/>
          </a:p>
          <a:p>
            <a:pPr lvl="1"/>
            <a:r>
              <a:rPr lang="en-US" sz="3300" dirty="0" smtClean="0"/>
              <a:t>Time to full coverage: 3 </a:t>
            </a:r>
            <a:r>
              <a:rPr lang="en-US" sz="3300" dirty="0" err="1" smtClean="0"/>
              <a:t>hrs</a:t>
            </a:r>
            <a:r>
              <a:rPr lang="en-US" sz="3300" dirty="0" smtClean="0"/>
              <a:t> for standard survey</a:t>
            </a:r>
            <a:endParaRPr lang="en-US" sz="3300" dirty="0"/>
          </a:p>
        </p:txBody>
      </p:sp>
      <p:pic>
        <p:nvPicPr>
          <p:cNvPr id="4" name="Picture 3" descr="map_z100_ss20no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41" y="1075215"/>
            <a:ext cx="5110258" cy="3836952"/>
          </a:xfrm>
          <a:prstGeom prst="rect">
            <a:avLst/>
          </a:prstGeom>
        </p:spPr>
      </p:pic>
      <p:pic>
        <p:nvPicPr>
          <p:cNvPr id="5" name="Picture 4" descr="Fermi_spacecraft_graphic_188900main_GLASTsat07_lg_trans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3529">
            <a:off x="-115974" y="248372"/>
            <a:ext cx="2409491" cy="73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0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with Fermi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Passive: If you want to know about a position in the sky, </a:t>
            </a:r>
            <a:r>
              <a:rPr lang="en-US" i="1" dirty="0" smtClean="0"/>
              <a:t>Fermi</a:t>
            </a:r>
            <a:r>
              <a:rPr lang="en-US" dirty="0" smtClean="0"/>
              <a:t> probably has data close to the time you care about.</a:t>
            </a:r>
          </a:p>
          <a:p>
            <a:pPr lvl="1"/>
            <a:r>
              <a:rPr lang="en-US" dirty="0" smtClean="0"/>
              <a:t>Data collected &gt;80% of the time (instruments do not acquire data in the South Atlantic Anomaly)</a:t>
            </a:r>
          </a:p>
          <a:p>
            <a:pPr lvl="1"/>
            <a:r>
              <a:rPr lang="en-US" dirty="0" smtClean="0"/>
              <a:t>Performance described here and SSC or instrument team members can help with understanding sensitivity needs for sources</a:t>
            </a:r>
          </a:p>
          <a:p>
            <a:r>
              <a:rPr lang="en-US" dirty="0" smtClean="0"/>
              <a:t>Active: Mission plans calibration activities to avoid  reported </a:t>
            </a:r>
            <a:r>
              <a:rPr lang="en-US" dirty="0" err="1" smtClean="0"/>
              <a:t>multiwavelength</a:t>
            </a:r>
            <a:r>
              <a:rPr lang="en-US" dirty="0" smtClean="0"/>
              <a:t> campaigns, e.g. EHT, VHE campaigns</a:t>
            </a:r>
          </a:p>
          <a:p>
            <a:r>
              <a:rPr lang="en-US" dirty="0" smtClean="0"/>
              <a:t>Survey instrument with data public immediately -- coordination mostly about rapid communication and knowledge sharing.</a:t>
            </a:r>
          </a:p>
        </p:txBody>
      </p:sp>
    </p:spTree>
    <p:extLst>
      <p:ext uri="{BB962C8B-B14F-4D97-AF65-F5344CB8AC3E}">
        <p14:creationId xmlns:p14="http://schemas.microsoft.com/office/powerpoint/2010/main" val="4173106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</a:t>
            </a:r>
            <a:r>
              <a:rPr lang="en-US" i="1" dirty="0" smtClean="0"/>
              <a:t>Fermi</a:t>
            </a:r>
            <a:r>
              <a:rPr lang="en-US" dirty="0" smtClean="0"/>
              <a:t>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Rapid results through </a:t>
            </a:r>
            <a:r>
              <a:rPr lang="en-US" b="1" dirty="0" smtClean="0"/>
              <a:t>GCN notices and circulars </a:t>
            </a:r>
            <a:r>
              <a:rPr lang="en-US" dirty="0" smtClean="0"/>
              <a:t>for transient detections and follow up as well as automated LAT flare alerts from daily searches.</a:t>
            </a:r>
          </a:p>
          <a:p>
            <a:r>
              <a:rPr lang="en-US" dirty="0" smtClean="0"/>
              <a:t>Daily reports of interest in </a:t>
            </a:r>
            <a:r>
              <a:rPr lang="en-US" b="1" dirty="0" smtClean="0"/>
              <a:t>Astronomer’s Telegrams </a:t>
            </a:r>
            <a:r>
              <a:rPr lang="en-US" dirty="0" smtClean="0"/>
              <a:t>with LAT point of contact for the source (Friend of the Source).</a:t>
            </a:r>
          </a:p>
          <a:p>
            <a:r>
              <a:rPr lang="en-US" dirty="0" smtClean="0"/>
              <a:t>Daily and weekly </a:t>
            </a:r>
            <a:r>
              <a:rPr lang="en-US" dirty="0" err="1" smtClean="0"/>
              <a:t>quicklook</a:t>
            </a:r>
            <a:r>
              <a:rPr lang="en-US" dirty="0" smtClean="0"/>
              <a:t> </a:t>
            </a:r>
            <a:r>
              <a:rPr lang="en-US" dirty="0" err="1" smtClean="0"/>
              <a:t>lightcurves</a:t>
            </a:r>
            <a:r>
              <a:rPr lang="en-US" dirty="0" smtClean="0"/>
              <a:t> published for a few hundred sources.</a:t>
            </a:r>
          </a:p>
          <a:p>
            <a:r>
              <a:rPr lang="en-US" b="1" dirty="0" err="1" smtClean="0"/>
              <a:t>Lightcurve</a:t>
            </a:r>
            <a:r>
              <a:rPr lang="en-US" b="1" dirty="0" smtClean="0"/>
              <a:t> library </a:t>
            </a:r>
            <a:r>
              <a:rPr lang="en-US" dirty="0" smtClean="0"/>
              <a:t>in progress to provide updated, publication quality, mission-length </a:t>
            </a:r>
            <a:r>
              <a:rPr lang="en-US" dirty="0" err="1" smtClean="0"/>
              <a:t>lightcurves</a:t>
            </a:r>
            <a:r>
              <a:rPr lang="en-US" dirty="0" smtClean="0"/>
              <a:t> on several time scales for most of the LAT catalog.</a:t>
            </a:r>
          </a:p>
          <a:p>
            <a:r>
              <a:rPr lang="en-US" dirty="0" smtClean="0"/>
              <a:t>Many existing </a:t>
            </a:r>
            <a:r>
              <a:rPr lang="en-US" b="1" dirty="0" smtClean="0"/>
              <a:t>catalogs</a:t>
            </a:r>
            <a:r>
              <a:rPr lang="en-US" dirty="0" smtClean="0"/>
              <a:t> available for correlation studies </a:t>
            </a:r>
            <a:r>
              <a:rPr lang="mr-IN" dirty="0" smtClean="0"/>
              <a:t>–</a:t>
            </a:r>
            <a:r>
              <a:rPr lang="en-US" dirty="0" smtClean="0"/>
              <a:t> more in progress.</a:t>
            </a:r>
          </a:p>
          <a:p>
            <a:r>
              <a:rPr lang="en-US" dirty="0" smtClean="0"/>
              <a:t>Collaboration with the teams is encouraged. In some cases, </a:t>
            </a:r>
            <a:r>
              <a:rPr lang="en-US" b="1" dirty="0" smtClean="0"/>
              <a:t>MOU</a:t>
            </a:r>
            <a:r>
              <a:rPr lang="en-US" dirty="0" smtClean="0"/>
              <a:t>s have been developed. In other cases, collaborative efforts organized around a specific paper.</a:t>
            </a:r>
          </a:p>
          <a:p>
            <a:r>
              <a:rPr lang="en-US" b="1" dirty="0" err="1" smtClean="0"/>
              <a:t>Multiwavelength</a:t>
            </a:r>
            <a:r>
              <a:rPr lang="en-US" b="1" dirty="0" smtClean="0"/>
              <a:t> coordinator</a:t>
            </a:r>
            <a:r>
              <a:rPr lang="en-US" dirty="0" smtClean="0"/>
              <a:t>, Dave Thompson, </a:t>
            </a:r>
            <a:r>
              <a:rPr lang="en-US" dirty="0" smtClean="0"/>
              <a:t>provides a</a:t>
            </a:r>
            <a:r>
              <a:rPr lang="en-US" dirty="0" smtClean="0"/>
              <a:t> general point of contact for </a:t>
            </a:r>
            <a:r>
              <a:rPr lang="en-US" dirty="0" err="1" smtClean="0"/>
              <a:t>multiwavelength</a:t>
            </a:r>
            <a:r>
              <a:rPr lang="en-US" dirty="0" smtClean="0"/>
              <a:t> and </a:t>
            </a:r>
            <a:r>
              <a:rPr lang="en-US" dirty="0" err="1" smtClean="0"/>
              <a:t>multimessenger</a:t>
            </a:r>
            <a:r>
              <a:rPr lang="en-US" dirty="0" smtClean="0"/>
              <a:t> coordination activities, queries, suggestions,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81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320</Words>
  <Application>Microsoft Macintosh PowerPoint</Application>
  <PresentationFormat>On-screen Show (16:9)</PresentationFormat>
  <Paragraphs>28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Coordination in the High-Energy Sky: Fermi</vt:lpstr>
      <vt:lpstr>Fermi Observations</vt:lpstr>
      <vt:lpstr>Coordination with Fermi</vt:lpstr>
      <vt:lpstr>What did Fermi see?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Hays</dc:creator>
  <cp:lastModifiedBy>Elizabeth Hays</cp:lastModifiedBy>
  <cp:revision>10</cp:revision>
  <dcterms:created xsi:type="dcterms:W3CDTF">2020-02-06T20:37:33Z</dcterms:created>
  <dcterms:modified xsi:type="dcterms:W3CDTF">2020-02-06T22:37:32Z</dcterms:modified>
</cp:coreProperties>
</file>