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5" r:id="rId4"/>
    <p:sldId id="266" r:id="rId5"/>
    <p:sldId id="261" r:id="rId6"/>
    <p:sldId id="260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pal Gill" initials="RG" lastIdx="2" clrIdx="0">
    <p:extLst>
      <p:ext uri="{19B8F6BF-5375-455C-9EA6-DF929625EA0E}">
        <p15:presenceInfo xmlns:p15="http://schemas.microsoft.com/office/powerpoint/2012/main" userId="S-1-5-21-1013091487-3442872779-2934961472-4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1211" autoAdjust="0"/>
  </p:normalViewPr>
  <p:slideViewPr>
    <p:cSldViewPr>
      <p:cViewPr>
        <p:scale>
          <a:sx n="70" d="100"/>
          <a:sy n="70" d="100"/>
        </p:scale>
        <p:origin x="344" y="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2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8B2BD-E6D7-4C9E-8CCF-67087E9662BB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D212-A3FC-491A-BB37-AE087FF0D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3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98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5BF2-7552-47FB-9FB8-BE8D1AF3A7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0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billion objects</a:t>
            </a:r>
            <a:r>
              <a:rPr lang="en-US" baseline="0" dirty="0" smtClean="0"/>
              <a:t> – 1% of the observable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In-kind – offset operational</a:t>
            </a:r>
            <a:r>
              <a:rPr lang="en-US" baseline="0" dirty="0" smtClean="0"/>
              <a:t> cost or add value.</a:t>
            </a:r>
          </a:p>
          <a:p>
            <a:r>
              <a:rPr lang="en-US" dirty="0" smtClean="0"/>
              <a:t>How propriety data can be accessed and used by the our science community who</a:t>
            </a:r>
            <a:r>
              <a:rPr lang="en-US" baseline="0" dirty="0" smtClean="0"/>
              <a:t> can access</a:t>
            </a:r>
            <a:r>
              <a:rPr lang="en-US" dirty="0" smtClean="0"/>
              <a:t>, what they can do and how they can publish,</a:t>
            </a:r>
            <a:r>
              <a:rPr lang="en-US" baseline="0" dirty="0" smtClean="0"/>
              <a:t> how </a:t>
            </a:r>
            <a:r>
              <a:rPr lang="en-US" dirty="0" smtClean="0"/>
              <a:t>rights holders can collaborate with non rights holders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0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telescope time – value to US science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8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3168950"/>
            <a:ext cx="5334000" cy="838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5" y="112574"/>
            <a:ext cx="1163465" cy="63037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fr-FR" sz="1000" dirty="0" err="1" smtClean="0">
                <a:solidFill>
                  <a:schemeClr val="bg1"/>
                </a:solidFill>
              </a:rPr>
              <a:t>Transients</a:t>
            </a:r>
            <a:r>
              <a:rPr lang="fr-FR" sz="1000" dirty="0" smtClean="0">
                <a:solidFill>
                  <a:schemeClr val="bg1"/>
                </a:solidFill>
              </a:rPr>
              <a:t> 2020 • Cape </a:t>
            </a:r>
            <a:r>
              <a:rPr lang="fr-FR" sz="1000" dirty="0" err="1" smtClean="0">
                <a:solidFill>
                  <a:schemeClr val="bg1"/>
                </a:solidFill>
              </a:rPr>
              <a:t>Town</a:t>
            </a:r>
            <a:r>
              <a:rPr lang="fr-FR" sz="1000" dirty="0" smtClean="0">
                <a:solidFill>
                  <a:schemeClr val="bg1"/>
                </a:solidFill>
              </a:rPr>
              <a:t>, SA • 03-02-2020</a:t>
            </a:r>
          </a:p>
        </p:txBody>
      </p:sp>
    </p:spTree>
    <p:extLst>
      <p:ext uri="{BB962C8B-B14F-4D97-AF65-F5344CB8AC3E}">
        <p14:creationId xmlns:p14="http://schemas.microsoft.com/office/powerpoint/2010/main" val="425806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37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41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4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4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86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2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6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56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659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78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61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06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85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056" y="133350"/>
            <a:ext cx="5950744" cy="4179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360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57200" y="488782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fr-FR" sz="1000" baseline="0" dirty="0" err="1" smtClean="0">
                <a:solidFill>
                  <a:prstClr val="white">
                    <a:lumMod val="65000"/>
                  </a:prstClr>
                </a:solidFill>
              </a:rPr>
              <a:t>Transients</a:t>
            </a:r>
            <a:r>
              <a:rPr lang="fr-FR" sz="1000" baseline="0" dirty="0" smtClean="0">
                <a:solidFill>
                  <a:prstClr val="white">
                    <a:lumMod val="65000"/>
                  </a:prstClr>
                </a:solidFill>
              </a:rPr>
              <a:t> 2020 </a:t>
            </a:r>
            <a:r>
              <a:rPr lang="fr-FR" sz="1000" dirty="0" smtClean="0">
                <a:solidFill>
                  <a:prstClr val="white">
                    <a:lumMod val="65000"/>
                  </a:prstClr>
                </a:solidFill>
              </a:rPr>
              <a:t>• Cape</a:t>
            </a:r>
            <a:r>
              <a:rPr lang="fr-FR" sz="1000" baseline="0" dirty="0" smtClean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fr-FR" sz="1000" baseline="0" dirty="0" err="1" smtClean="0">
                <a:solidFill>
                  <a:prstClr val="white">
                    <a:lumMod val="65000"/>
                  </a:prstClr>
                </a:solidFill>
              </a:rPr>
              <a:t>Town</a:t>
            </a:r>
            <a:r>
              <a:rPr lang="fr-FR" sz="1000" baseline="0" dirty="0" smtClean="0">
                <a:solidFill>
                  <a:prstClr val="white">
                    <a:lumMod val="65000"/>
                  </a:prstClr>
                </a:solidFill>
              </a:rPr>
              <a:t>, SA</a:t>
            </a:r>
            <a:r>
              <a:rPr lang="fr-FR" sz="1000" dirty="0" smtClean="0">
                <a:solidFill>
                  <a:prstClr val="white">
                    <a:lumMod val="65000"/>
                  </a:prstClr>
                </a:solidFill>
              </a:rPr>
              <a:t> •</a:t>
            </a:r>
            <a:r>
              <a:rPr lang="fr-FR" sz="1000" baseline="0" dirty="0" smtClean="0">
                <a:solidFill>
                  <a:prstClr val="white">
                    <a:lumMod val="65000"/>
                  </a:prstClr>
                </a:solidFill>
              </a:rPr>
              <a:t> 03-02-2020</a:t>
            </a:r>
            <a:endParaRPr lang="fr-FR" sz="1000" dirty="0" smtClean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" y="4884923"/>
            <a:ext cx="265188" cy="26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65" y="4914681"/>
            <a:ext cx="1062235" cy="1820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5" y="36374"/>
            <a:ext cx="1163465" cy="6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8878"/>
            <a:ext cx="7772400" cy="2334872"/>
          </a:xfrm>
        </p:spPr>
        <p:txBody>
          <a:bodyPr/>
          <a:lstStyle/>
          <a:p>
            <a:r>
              <a:rPr lang="en-US" dirty="0" smtClean="0"/>
              <a:t>Rubin Observatory Data Rights Policy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Ranpal Gill</a:t>
            </a:r>
            <a:br>
              <a:rPr lang="en-US" dirty="0" smtClean="0"/>
            </a:br>
            <a:r>
              <a:rPr lang="en-US" dirty="0" smtClean="0"/>
              <a:t>Head of Communications Office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Transients 2020</a:t>
            </a:r>
            <a:br>
              <a:rPr lang="en-US" dirty="0" smtClean="0"/>
            </a:br>
            <a:r>
              <a:rPr lang="en-US" dirty="0" smtClean="0"/>
              <a:t>February 3 – 7, 2020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532" y="4735905"/>
            <a:ext cx="1322536" cy="386773"/>
            <a:chOff x="6123807" y="73832"/>
            <a:chExt cx="1322536" cy="386773"/>
          </a:xfrm>
        </p:grpSpPr>
        <p:sp>
          <p:nvSpPr>
            <p:cNvPr id="4" name="Rectangle 3"/>
            <p:cNvSpPr/>
            <p:nvPr/>
          </p:nvSpPr>
          <p:spPr>
            <a:xfrm>
              <a:off x="6400800" y="73832"/>
              <a:ext cx="1045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 smtClean="0">
                  <a:solidFill>
                    <a:schemeClr val="bg1">
                      <a:lumMod val="65000"/>
                    </a:schemeClr>
                  </a:solidFill>
                </a:rPr>
                <a:t>ranpalgill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5" name="Picture 4" descr="Image result for twitter transparent lo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807" y="94940"/>
              <a:ext cx="365665" cy="365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5638800" cy="41751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9143002" cy="5200276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76200" y="107157"/>
            <a:ext cx="8981519" cy="1204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18287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22376" marR="0" indent="-27432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●"/>
              <a:tabLst/>
              <a:defRPr sz="24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057046" marR="0" indent="-307238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Tx/>
              <a:buChar char="○"/>
              <a:tabLst/>
              <a:defRPr sz="24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359408" marR="0" indent="-316992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Char char="●"/>
              <a:tabLst/>
              <a:defRPr sz="24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1551432" marR="0" indent="-24384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595959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marL="1737360" marR="0" indent="-219456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marL="1981200" marR="0" indent="-24383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marL="2231135" marR="0" indent="-27431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▪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marL="2423160" marR="0" indent="-274319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indent="0" algn="ctr" hangingPunct="1"/>
            <a:r>
              <a:rPr lang="en-US" b="1" dirty="0" smtClean="0">
                <a:solidFill>
                  <a:srgbClr val="1D1D1D"/>
                </a:solidFill>
                <a:latin typeface="+mn-lt"/>
              </a:rPr>
              <a:t>Rubin Observatory’s </a:t>
            </a:r>
            <a:r>
              <a:rPr lang="en-US" b="1" dirty="0">
                <a:solidFill>
                  <a:srgbClr val="1D1D1D"/>
                </a:solidFill>
                <a:latin typeface="+mn-lt"/>
              </a:rPr>
              <a:t>mission is to build a well-understood system that provides a vast astronomical dataset for unprecedented discovery of the deep and dynamic universe.</a:t>
            </a:r>
          </a:p>
          <a:p>
            <a:pPr algn="ctr" hangingPunct="1"/>
            <a:endParaRPr lang="en-US" b="1" dirty="0">
              <a:solidFill>
                <a:srgbClr val="1D1D1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629150"/>
            <a:ext cx="91430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u="sng" dirty="0">
                <a:solidFill>
                  <a:schemeClr val="bg1"/>
                </a:solidFill>
              </a:rPr>
              <a:t>https://gallery.lsst.org</a:t>
            </a:r>
            <a:r>
              <a:rPr lang="en-US" sz="1400" dirty="0">
                <a:solidFill>
                  <a:schemeClr val="bg1"/>
                </a:solidFill>
              </a:rPr>
              <a:t>  —   for a live webcam visit </a:t>
            </a:r>
            <a:r>
              <a:rPr lang="en-US" sz="1400" u="sng" dirty="0">
                <a:solidFill>
                  <a:schemeClr val="bg1"/>
                </a:solidFill>
              </a:rPr>
              <a:t>https://</a:t>
            </a:r>
            <a:r>
              <a:rPr lang="en-US" sz="1400" u="sng" dirty="0" smtClean="0">
                <a:solidFill>
                  <a:schemeClr val="bg1"/>
                </a:solidFill>
              </a:rPr>
              <a:t>www.lsst.org/news/see-whats-happening-cerro-pachon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7" name="Credit: LSST Project/NSF/AURA"/>
          <p:cNvSpPr txBox="1"/>
          <p:nvPr/>
        </p:nvSpPr>
        <p:spPr>
          <a:xfrm>
            <a:off x="381000" y="4857750"/>
            <a:ext cx="229030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>
              <a:defRPr sz="3700"/>
            </a:lvl1pPr>
          </a:lstStyle>
          <a:p>
            <a:r>
              <a:rPr sz="1400" dirty="0">
                <a:solidFill>
                  <a:schemeClr val="bg1"/>
                </a:solidFill>
              </a:rPr>
              <a:t>Credit: </a:t>
            </a:r>
            <a:r>
              <a:rPr lang="en-US" sz="1400" dirty="0" smtClean="0">
                <a:solidFill>
                  <a:schemeClr val="bg1"/>
                </a:solidFill>
              </a:rPr>
              <a:t>Rubin Obs.</a:t>
            </a:r>
            <a:r>
              <a:rPr sz="1400" dirty="0" smtClean="0">
                <a:solidFill>
                  <a:schemeClr val="bg1"/>
                </a:solidFill>
              </a:rPr>
              <a:t>/NSF/AURA</a:t>
            </a:r>
            <a:endParaRPr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8"/>
          <a:stretch/>
        </p:blipFill>
        <p:spPr>
          <a:xfrm rot="16200000">
            <a:off x="2019994" y="-2019994"/>
            <a:ext cx="5162551" cy="9202537"/>
          </a:xfrm>
          <a:prstGeom prst="rect">
            <a:avLst/>
          </a:prstGeom>
        </p:spPr>
      </p:pic>
      <p:sp>
        <p:nvSpPr>
          <p:cNvPr id="3" name="Credit: LSST Project/NSF/AURA"/>
          <p:cNvSpPr txBox="1"/>
          <p:nvPr/>
        </p:nvSpPr>
        <p:spPr>
          <a:xfrm>
            <a:off x="18772" y="4796939"/>
            <a:ext cx="3410228" cy="3597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>
              <a:defRPr sz="3700"/>
            </a:lvl1pPr>
          </a:lstStyle>
          <a:p>
            <a:r>
              <a:rPr sz="1400" dirty="0">
                <a:solidFill>
                  <a:schemeClr val="bg1"/>
                </a:solidFill>
              </a:rPr>
              <a:t>Credit: </a:t>
            </a:r>
            <a:r>
              <a:rPr lang="en-US" sz="1400" dirty="0" smtClean="0">
                <a:solidFill>
                  <a:schemeClr val="bg1"/>
                </a:solidFill>
              </a:rPr>
              <a:t>Wil </a:t>
            </a:r>
            <a:r>
              <a:rPr lang="en-US" sz="1400" dirty="0" err="1" smtClean="0">
                <a:solidFill>
                  <a:schemeClr val="bg1"/>
                </a:solidFill>
              </a:rPr>
              <a:t>O’Mullane</a:t>
            </a:r>
            <a:r>
              <a:rPr lang="en-US" sz="1400" dirty="0" smtClean="0">
                <a:solidFill>
                  <a:schemeClr val="bg1"/>
                </a:solidFill>
              </a:rPr>
              <a:t>/Rubin Obs./NSF/AURA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57201" y="1327541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Final catalog of ~32 trillion observations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457201" y="666750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Nightly alerts on ~10 million time-domain events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457201" y="1992098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~40 billion objects observed over 10 years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57200" y="2658721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~</a:t>
            </a:r>
            <a:r>
              <a:rPr lang="en-US" sz="3000" b="1" dirty="0">
                <a:solidFill>
                  <a:schemeClr val="bg1"/>
                </a:solidFill>
              </a:rPr>
              <a:t>5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chemeClr val="bg1"/>
                </a:solidFill>
              </a:rPr>
              <a:t>m</a:t>
            </a:r>
            <a:r>
              <a:rPr lang="en-US" sz="3000" b="1" dirty="0" smtClean="0">
                <a:solidFill>
                  <a:schemeClr val="bg1"/>
                </a:solidFill>
              </a:rPr>
              <a:t>illion 3200 megapixel images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57199" y="4007142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15 Petabytes final catalogue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5" y="36374"/>
            <a:ext cx="1163465" cy="630376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457198" y="3328279"/>
            <a:ext cx="8229601" cy="640080"/>
          </a:xfrm>
          <a:prstGeom prst="rect">
            <a:avLst/>
          </a:prstGeom>
          <a:solidFill>
            <a:srgbClr val="02727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−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000" b="1" dirty="0" smtClean="0">
                <a:solidFill>
                  <a:schemeClr val="bg1"/>
                </a:solidFill>
              </a:rPr>
              <a:t>Annual data release</a:t>
            </a:r>
            <a:endParaRPr lang="en-US" sz="3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6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b="12591"/>
          <a:stretch/>
        </p:blipFill>
        <p:spPr>
          <a:xfrm>
            <a:off x="0" y="-19050"/>
            <a:ext cx="9144000" cy="51816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57550" y="2152650"/>
            <a:ext cx="2628900" cy="8382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</a:rPr>
              <a:t>Overview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Credit: LSST Project/NSF/AURA"/>
          <p:cNvSpPr txBox="1"/>
          <p:nvPr/>
        </p:nvSpPr>
        <p:spPr>
          <a:xfrm>
            <a:off x="0" y="4796939"/>
            <a:ext cx="3410228" cy="35971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r">
              <a:defRPr sz="3700"/>
            </a:lvl1pPr>
          </a:lstStyle>
          <a:p>
            <a:r>
              <a:rPr sz="1400" dirty="0">
                <a:solidFill>
                  <a:schemeClr val="bg1"/>
                </a:solidFill>
              </a:rPr>
              <a:t>Credit: </a:t>
            </a:r>
            <a:r>
              <a:rPr lang="en-US" sz="1400" dirty="0" smtClean="0">
                <a:solidFill>
                  <a:schemeClr val="bg1"/>
                </a:solidFill>
              </a:rPr>
              <a:t>Wil </a:t>
            </a:r>
            <a:r>
              <a:rPr lang="en-US" sz="1400" dirty="0" err="1" smtClean="0">
                <a:solidFill>
                  <a:schemeClr val="bg1"/>
                </a:solidFill>
              </a:rPr>
              <a:t>O’Mullane</a:t>
            </a:r>
            <a:r>
              <a:rPr lang="en-US" sz="1400" dirty="0" smtClean="0">
                <a:solidFill>
                  <a:schemeClr val="bg1"/>
                </a:solidFill>
              </a:rPr>
              <a:t>/Rubin Obs./NSF/AURA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760810"/>
            <a:ext cx="6477000" cy="3982640"/>
          </a:xfrm>
        </p:spPr>
        <p:txBody>
          <a:bodyPr/>
          <a:lstStyle/>
          <a:p>
            <a:r>
              <a:rPr lang="en-US" sz="2000" dirty="0" smtClean="0"/>
              <a:t>10m Alerts every night for anyone – very rare!</a:t>
            </a:r>
          </a:p>
          <a:p>
            <a:r>
              <a:rPr lang="en-US" sz="2000" dirty="0"/>
              <a:t>Small bodies and asteroid data -&gt; Minor Planet </a:t>
            </a:r>
            <a:r>
              <a:rPr lang="en-US" sz="2000" dirty="0" smtClean="0"/>
              <a:t>Center</a:t>
            </a:r>
            <a:endParaRPr lang="en-US" sz="2000" dirty="0" smtClean="0"/>
          </a:p>
          <a:p>
            <a:r>
              <a:rPr lang="en-US" sz="2000" dirty="0" smtClean="0"/>
              <a:t>US scientists -&gt; full data rights</a:t>
            </a:r>
          </a:p>
          <a:p>
            <a:r>
              <a:rPr lang="en-US" sz="2000" dirty="0"/>
              <a:t>I</a:t>
            </a:r>
            <a:r>
              <a:rPr lang="en-US" sz="2000" dirty="0" smtClean="0"/>
              <a:t>n-kind </a:t>
            </a:r>
            <a:r>
              <a:rPr lang="en-US" sz="2000" dirty="0" smtClean="0"/>
              <a:t>partners (Chile, Brazil, IN2P3) -&gt; full data rights</a:t>
            </a:r>
          </a:p>
          <a:p>
            <a:r>
              <a:rPr lang="en-US" sz="2000" dirty="0" smtClean="0"/>
              <a:t>Current International Memorandum of Agreement (MOA) Data Rights holders remain -&gt; new agreement by June 2021</a:t>
            </a:r>
          </a:p>
          <a:p>
            <a:r>
              <a:rPr lang="en-US" sz="2000" dirty="0" smtClean="0"/>
              <a:t>New In-kind </a:t>
            </a:r>
            <a:r>
              <a:rPr lang="en-US" sz="2000" dirty="0" smtClean="0"/>
              <a:t>contributions in exchange for data rights</a:t>
            </a:r>
          </a:p>
          <a:p>
            <a:r>
              <a:rPr lang="en-US" sz="2000" dirty="0" smtClean="0"/>
              <a:t>Data </a:t>
            </a:r>
            <a:r>
              <a:rPr lang="en-US" sz="2000" dirty="0"/>
              <a:t>public after two </a:t>
            </a:r>
            <a:r>
              <a:rPr lang="en-US" sz="2000" dirty="0" smtClean="0"/>
              <a:t>years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rights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01467-EE2C-3C41-A96C-9A90A3368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7389" r="7418" b="5359"/>
          <a:stretch/>
        </p:blipFill>
        <p:spPr>
          <a:xfrm>
            <a:off x="6553200" y="933449"/>
            <a:ext cx="2438400" cy="32766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3600" y="3736358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2727B"/>
                </a:solidFill>
              </a:rPr>
              <a:t>Data Rights Policy Document</a:t>
            </a:r>
          </a:p>
          <a:p>
            <a:pPr algn="ctr"/>
            <a:r>
              <a:rPr lang="en-US" b="1" dirty="0">
                <a:solidFill>
                  <a:srgbClr val="02727B"/>
                </a:solidFill>
              </a:rPr>
              <a:t>http://</a:t>
            </a:r>
            <a:r>
              <a:rPr lang="en-US" b="1" dirty="0" smtClean="0">
                <a:solidFill>
                  <a:srgbClr val="02727B"/>
                </a:solidFill>
              </a:rPr>
              <a:t>ls.st/LDO-13</a:t>
            </a:r>
            <a:endParaRPr lang="en-US" b="1" dirty="0">
              <a:solidFill>
                <a:srgbClr val="027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r>
              <a:rPr lang="en-US" dirty="0" smtClean="0"/>
              <a:t>First science papers from funding agency country</a:t>
            </a:r>
          </a:p>
          <a:p>
            <a:r>
              <a:rPr lang="en-US" dirty="0" smtClean="0"/>
              <a:t>Demonstrates return to tax payers</a:t>
            </a:r>
          </a:p>
          <a:p>
            <a:r>
              <a:rPr lang="en-US" dirty="0" smtClean="0"/>
              <a:t>Provides opportunity for international members (In-kind)</a:t>
            </a:r>
          </a:p>
          <a:p>
            <a:r>
              <a:rPr lang="en-US" dirty="0" smtClean="0"/>
              <a:t>Manages proprietary nature of the data while maximizing the science that people can perform</a:t>
            </a:r>
          </a:p>
          <a:p>
            <a:pPr marL="0" indent="0">
              <a:buNone/>
            </a:pPr>
            <a:r>
              <a:rPr lang="en-US" dirty="0" smtClean="0"/>
              <a:t>Drawbacks</a:t>
            </a:r>
          </a:p>
          <a:p>
            <a:r>
              <a:rPr lang="en-US" dirty="0" smtClean="0"/>
              <a:t>Complicates science across borders</a:t>
            </a:r>
          </a:p>
          <a:p>
            <a:r>
              <a:rPr lang="en-US" dirty="0" smtClean="0"/>
              <a:t>Smaller </a:t>
            </a:r>
            <a:r>
              <a:rPr lang="en-US" dirty="0" smtClean="0"/>
              <a:t>institutions/less </a:t>
            </a:r>
            <a:r>
              <a:rPr lang="en-US" dirty="0" smtClean="0"/>
              <a:t>developed nations loose 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Benefits/Drawbacks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6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Choice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how to fund the project drives the nature of the </a:t>
            </a:r>
            <a:r>
              <a:rPr lang="en-US" dirty="0" smtClean="0"/>
              <a:t>international collaboration </a:t>
            </a:r>
            <a:endParaRPr lang="en-US" dirty="0"/>
          </a:p>
          <a:p>
            <a:r>
              <a:rPr lang="en-US" dirty="0" smtClean="0"/>
              <a:t>Open collaboration between data rights holders</a:t>
            </a:r>
          </a:p>
          <a:p>
            <a:r>
              <a:rPr lang="en-US" dirty="0" smtClean="0"/>
              <a:t>Non-data rights holder can propose in-kind contribution</a:t>
            </a:r>
            <a:endParaRPr lang="en-US" dirty="0" smtClean="0"/>
          </a:p>
          <a:p>
            <a:r>
              <a:rPr lang="en-US" dirty="0" smtClean="0"/>
              <a:t>Limited collaboration through derived data products (LDO-13)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Facilitate International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gacy (wide screen)Rubin" id="{5F3DF2C5-3A82-446C-9523-1015FD988C68}" vid="{557649E3-0B8A-431A-AEB7-344DDB2B84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Legacy (wide screen)Rubin</Template>
  <TotalTime>3799</TotalTime>
  <Words>333</Words>
  <Application>Microsoft Office PowerPoint</Application>
  <PresentationFormat>On-screen Show (16:9)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Franklin Gothic Book</vt:lpstr>
      <vt:lpstr>Lucida Grande</vt:lpstr>
      <vt:lpstr>2_Legacy 169 JSR2017</vt:lpstr>
      <vt:lpstr>Rubin Observatory Data Rights Policy  Ranpal Gill Head of Communications Office  Transients 2020 February 3 – 7, 2020</vt:lpstr>
      <vt:lpstr>Overview</vt:lpstr>
      <vt:lpstr>PowerPoint Presentation</vt:lpstr>
      <vt:lpstr>PowerPoint Presentation</vt:lpstr>
      <vt:lpstr>Data rights overview</vt:lpstr>
      <vt:lpstr>Benefits/Drawbacks</vt:lpstr>
      <vt:lpstr>Facilitate International Collaboration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Rubin Observatory Data Rights Policy  Ranpal Gill Head of Communications Office  Transients 2020 February 3 – 7, 2020</dc:title>
  <dc:creator>Ranpal Gill</dc:creator>
  <cp:lastModifiedBy>Ranpal Gill</cp:lastModifiedBy>
  <cp:revision>25</cp:revision>
  <dcterms:created xsi:type="dcterms:W3CDTF">2020-01-22T16:56:33Z</dcterms:created>
  <dcterms:modified xsi:type="dcterms:W3CDTF">2020-01-27T13:05:19Z</dcterms:modified>
</cp:coreProperties>
</file>