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070" r:id="rId1"/>
    <p:sldMasterId id="2147484199" r:id="rId2"/>
  </p:sldMasterIdLst>
  <p:notesMasterIdLst>
    <p:notesMasterId r:id="rId39"/>
  </p:notesMasterIdLst>
  <p:handoutMasterIdLst>
    <p:handoutMasterId r:id="rId40"/>
  </p:handoutMasterIdLst>
  <p:sldIdLst>
    <p:sldId id="508" r:id="rId3"/>
    <p:sldId id="517" r:id="rId4"/>
    <p:sldId id="525" r:id="rId5"/>
    <p:sldId id="526" r:id="rId6"/>
    <p:sldId id="527" r:id="rId7"/>
    <p:sldId id="533" r:id="rId8"/>
    <p:sldId id="528" r:id="rId9"/>
    <p:sldId id="636" r:id="rId10"/>
    <p:sldId id="637" r:id="rId11"/>
    <p:sldId id="509" r:id="rId12"/>
    <p:sldId id="511" r:id="rId13"/>
    <p:sldId id="514" r:id="rId14"/>
    <p:sldId id="510" r:id="rId15"/>
    <p:sldId id="518" r:id="rId16"/>
    <p:sldId id="630" r:id="rId17"/>
    <p:sldId id="631" r:id="rId18"/>
    <p:sldId id="632" r:id="rId19"/>
    <p:sldId id="633" r:id="rId20"/>
    <p:sldId id="515" r:id="rId21"/>
    <p:sldId id="520" r:id="rId22"/>
    <p:sldId id="529" r:id="rId23"/>
    <p:sldId id="530" r:id="rId24"/>
    <p:sldId id="531" r:id="rId25"/>
    <p:sldId id="639" r:id="rId26"/>
    <p:sldId id="521" r:id="rId27"/>
    <p:sldId id="522" r:id="rId28"/>
    <p:sldId id="523" r:id="rId29"/>
    <p:sldId id="524" r:id="rId30"/>
    <p:sldId id="519" r:id="rId31"/>
    <p:sldId id="516" r:id="rId32"/>
    <p:sldId id="626" r:id="rId33"/>
    <p:sldId id="634" r:id="rId34"/>
    <p:sldId id="635" r:id="rId35"/>
    <p:sldId id="638" r:id="rId36"/>
    <p:sldId id="640" r:id="rId37"/>
    <p:sldId id="641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DFFCBC"/>
    <a:srgbClr val="D1FB9F"/>
    <a:srgbClr val="99CC00"/>
    <a:srgbClr val="E12BE5"/>
    <a:srgbClr val="EE620C"/>
    <a:srgbClr val="F4782C"/>
    <a:srgbClr val="F6642A"/>
    <a:srgbClr val="EE6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5" autoAdjust="0"/>
    <p:restoredTop sz="94679" autoAdjust="0"/>
  </p:normalViewPr>
  <p:slideViewPr>
    <p:cSldViewPr snapToObjects="1">
      <p:cViewPr varScale="1">
        <p:scale>
          <a:sx n="81" d="100"/>
          <a:sy n="81" d="100"/>
        </p:scale>
        <p:origin x="706" y="6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1000945-7393-4C3F-B1A8-2D4E2AF03BD8}" type="datetime1">
              <a:rPr lang="en-US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55DDFB2-D521-4AF3-B9D7-694AF4BC09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9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D3B80FB-DF5B-4B9A-AE3E-04C1913E0D15}" type="datetime1">
              <a:rPr lang="en-US"/>
              <a:pPr/>
              <a:t>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3A0691D-5B39-4FCF-B3D8-1478A6088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35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lack Title Page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000" y="1439999"/>
            <a:ext cx="4265400" cy="2160000"/>
          </a:xfrm>
        </p:spPr>
        <p:txBody>
          <a:bodyPr wrap="square" anchor="b">
            <a:noAutofit/>
          </a:bodyPr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000" y="5040000"/>
            <a:ext cx="4265400" cy="598800"/>
          </a:xfrm>
        </p:spPr>
        <p:txBody>
          <a:bodyPr/>
          <a:lstStyle>
            <a:lvl1pPr marL="0" indent="0" algn="l">
              <a:lnSpc>
                <a:spcPts val="17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3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hoto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4600575"/>
            <a:ext cx="78078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260000" y="1620001"/>
            <a:ext cx="2520000" cy="216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906000" y="1620001"/>
            <a:ext cx="2520000" cy="216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6547800" y="1620001"/>
            <a:ext cx="2520000" cy="216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260000" y="378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906000" y="378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547800" y="378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1260475" y="4886324"/>
            <a:ext cx="7807325" cy="1666875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4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77838664-0908-4E06-B8A3-1C2246892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1892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1600200"/>
            <a:ext cx="3420000" cy="285750"/>
          </a:xfrm>
        </p:spPr>
        <p:txBody>
          <a:bodyPr/>
          <a:lstStyle>
            <a:lvl1pPr>
              <a:defRPr sz="1400" b="1" cap="all" baseline="0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260000" y="3638550"/>
            <a:ext cx="3420000" cy="285750"/>
          </a:xfrm>
        </p:spPr>
        <p:txBody>
          <a:bodyPr/>
          <a:lstStyle>
            <a:lvl1pPr>
              <a:defRPr sz="1400" b="1" cap="all" baseline="0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029200" y="1600200"/>
            <a:ext cx="3420000" cy="285750"/>
          </a:xfrm>
        </p:spPr>
        <p:txBody>
          <a:bodyPr/>
          <a:lstStyle>
            <a:lvl1pPr>
              <a:defRPr sz="1400" b="1" cap="all" baseline="0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1885950"/>
            <a:ext cx="3419525" cy="1743074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1260000" y="3924300"/>
            <a:ext cx="3419525" cy="1743074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029675" y="1885950"/>
            <a:ext cx="3419525" cy="1743074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4"/>
          </p:nvPr>
        </p:nvSpPr>
        <p:spPr>
          <a:xfrm>
            <a:off x="7696200" y="6705600"/>
            <a:ext cx="1447800" cy="61913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7086600" y="6705600"/>
            <a:ext cx="381000" cy="53975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75886BD7-45C6-4C68-94C9-CFBC9AB347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14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2473800" cy="1552064"/>
          </a:xfrm>
        </p:spPr>
        <p:txBody>
          <a:bodyPr wrap="square"/>
          <a:lstStyle/>
          <a:p>
            <a:r>
              <a:rPr lang="en-AU" dirty="0"/>
              <a:t>Click to edit Master title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1600199"/>
            <a:ext cx="2473800" cy="491865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3906000" y="2438400"/>
            <a:ext cx="51618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906000" y="89998"/>
            <a:ext cx="2520000" cy="218981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6547800" y="89998"/>
            <a:ext cx="2520000" cy="218981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213800" y="6324600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1260001" y="2092064"/>
            <a:ext cx="2473800" cy="4232536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24"/>
          </p:nvPr>
        </p:nvSpPr>
        <p:spPr>
          <a:xfrm>
            <a:off x="7696200" y="6705600"/>
            <a:ext cx="1447800" cy="61913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7086600" y="6705600"/>
            <a:ext cx="381000" cy="53975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54122117-DB29-4BB8-87FE-8F78E71C9E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24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6000" y="4524375"/>
            <a:ext cx="51618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260000" y="1620001"/>
            <a:ext cx="2520000" cy="288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906000" y="1620001"/>
            <a:ext cx="5161800" cy="288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260000" y="450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3906000" y="4810125"/>
            <a:ext cx="5161800" cy="1743074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4"/>
          </p:nvPr>
        </p:nvSpPr>
        <p:spPr>
          <a:xfrm>
            <a:off x="7696200" y="6705600"/>
            <a:ext cx="1447800" cy="61913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7086600" y="6705600"/>
            <a:ext cx="381000" cy="53975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215C36AA-C25B-4626-842C-74DFAC1A8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2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06000" y="1552575"/>
            <a:ext cx="51618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260000" y="1620001"/>
            <a:ext cx="2520000" cy="288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260000" y="450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3906000" y="1838325"/>
            <a:ext cx="5161799" cy="4638675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4"/>
          </p:nvPr>
        </p:nvSpPr>
        <p:spPr>
          <a:xfrm>
            <a:off x="7696200" y="6705600"/>
            <a:ext cx="1447800" cy="61913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7086600" y="6705600"/>
            <a:ext cx="381000" cy="53975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5AEE32EE-1D4E-4199-B1EE-9C006E51E9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9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36C3-B345-4E5E-9880-99AE12B27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232D6-3447-4420-B3A8-63A31B2DE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39277-6DC0-4AF6-9251-FE242E02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79B8-8080-4BA0-9006-E581DF6BD2FC}" type="datetimeFigureOut">
              <a:rPr lang="en-AU" smtClean="0"/>
              <a:pPr/>
              <a:t>2/02/2020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29A31-151B-46BE-950B-0AB2A434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7215-7603-43BF-B465-BB3329D7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6245-92E6-448A-8FE9-8C2107D9DCE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4495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1A6B6-731B-4605-8B9A-CFE72CB13E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35567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96D0F-1B1E-47C9-8FC0-F48E8533AA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66973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45F59-064B-43CF-B214-3513DCDD95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70138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14BBE-7E82-4571-B815-72B403F666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3677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(No Spons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lack Title Page Blank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000" y="1439999"/>
            <a:ext cx="4265400" cy="2160000"/>
          </a:xfrm>
        </p:spPr>
        <p:txBody>
          <a:bodyPr wrap="square" anchor="b">
            <a:noAutofit/>
          </a:bodyPr>
          <a:lstStyle>
            <a:lvl1pPr>
              <a:lnSpc>
                <a:spcPts val="4500"/>
              </a:lnSpc>
              <a:defRPr sz="4000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000" y="5040000"/>
            <a:ext cx="4265400" cy="598800"/>
          </a:xfrm>
        </p:spPr>
        <p:txBody>
          <a:bodyPr/>
          <a:lstStyle>
            <a:lvl1pPr marL="0" indent="0" algn="l">
              <a:lnSpc>
                <a:spcPts val="17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25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7DB48-1368-41DD-A9FB-E094D0FC75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720182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92FE1-A5DE-49E3-9974-847CA66964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960428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2015A-0613-42AF-AA97-962000670D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2889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9B830-87B8-4F5D-B225-74DC870B09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198725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onstantia" panose="02030602050306030303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21CAB-18E0-410E-AED4-F536F63872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13880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E760-7E70-4DCF-9E38-B847B21248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90146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2E62-9175-4391-80FF-E33F8466F0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10079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1552575"/>
            <a:ext cx="42264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7800" y="1620001"/>
            <a:ext cx="3420000" cy="450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5647800" y="612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1838325"/>
            <a:ext cx="4225925" cy="4281488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+mj-lt"/>
              <a:buAutoNum type="romanLcPeriod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07816EE0-F1D0-489C-8433-E333E0DE53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1552575"/>
            <a:ext cx="42264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0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7800" y="1620001"/>
            <a:ext cx="3420000" cy="450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5647800" y="6120001"/>
            <a:ext cx="252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1838325"/>
            <a:ext cx="4225925" cy="4281488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4D0ECA2F-3466-40CD-AF62-0860D93856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1552575"/>
            <a:ext cx="78078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1838325"/>
            <a:ext cx="7807325" cy="4281488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B887F011-F36C-4F48-99F7-F987433B0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2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475" y="1619250"/>
            <a:ext cx="4320000" cy="285750"/>
          </a:xfrm>
        </p:spPr>
        <p:txBody>
          <a:bodyPr/>
          <a:lstStyle>
            <a:lvl1pPr>
              <a:defRPr sz="1400" b="1" cap="all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760000" y="1620000"/>
            <a:ext cx="3307800" cy="47046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5760000" y="6324600"/>
            <a:ext cx="33078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6" y="1904999"/>
            <a:ext cx="4320000" cy="4419601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A894026D-BD94-48AC-9DEE-2BE1AAF113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5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60000" y="89998"/>
            <a:ext cx="6907800" cy="594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160000" y="6029998"/>
            <a:ext cx="69078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C9364424-6996-4E84-B791-0876773D9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60000" y="540000"/>
            <a:ext cx="7807800" cy="1080000"/>
          </a:xfrm>
        </p:spPr>
        <p:txBody>
          <a:bodyPr wrap="squar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60000" y="4600575"/>
            <a:ext cx="7807800" cy="285750"/>
          </a:xfrm>
        </p:spPr>
        <p:txBody>
          <a:bodyPr/>
          <a:lstStyle>
            <a:lvl1pPr>
              <a:defRPr sz="1400" b="1" cap="all" baseline="0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260000" y="1620000"/>
            <a:ext cx="7807800" cy="28813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4886324"/>
            <a:ext cx="7807325" cy="1666875"/>
          </a:xfrm>
        </p:spPr>
        <p:txBody>
          <a:bodyPr/>
          <a:lstStyle>
            <a:lvl1pPr marL="228600" indent="-228600">
              <a:buFont typeface="Arial"/>
              <a:buChar char="•"/>
              <a:defRPr sz="1300">
                <a:solidFill>
                  <a:schemeClr val="bg1"/>
                </a:solidFill>
              </a:defRPr>
            </a:lvl1pPr>
            <a:lvl2pPr marL="622300" indent="-266700">
              <a:buFont typeface="Lucida Grande"/>
              <a:buChar char="–"/>
              <a:defRPr sz="1300">
                <a:solidFill>
                  <a:schemeClr val="bg1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88998C48-01C6-41DC-B616-31511B92B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570000" y="1619250"/>
            <a:ext cx="2497800" cy="2880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260474" y="4270650"/>
            <a:ext cx="5130000" cy="228600"/>
          </a:xfrm>
        </p:spPr>
        <p:txBody>
          <a:bodyPr anchor="b">
            <a:noAutofit/>
          </a:bodyPr>
          <a:lstStyle>
            <a:lvl1pPr>
              <a:lnSpc>
                <a:spcPts val="1250"/>
              </a:lnSpc>
              <a:defRPr sz="9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1260474" y="1520550"/>
            <a:ext cx="5129999" cy="2750100"/>
          </a:xfrm>
        </p:spPr>
        <p:txBody>
          <a:bodyPr/>
          <a:lstStyle>
            <a:lvl1pPr>
              <a:lnSpc>
                <a:spcPts val="3840"/>
              </a:lnSpc>
              <a:defRPr sz="3200">
                <a:solidFill>
                  <a:srgbClr val="EEA420"/>
                </a:solidFill>
              </a:defRPr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7696200" y="6705600"/>
            <a:ext cx="1447800" cy="174625"/>
          </a:xfrm>
        </p:spPr>
        <p:txBody>
          <a:bodyPr lIns="0" tIns="0" rIns="0" bIns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7086600" y="6705600"/>
            <a:ext cx="381000" cy="152400"/>
          </a:xfrm>
        </p:spPr>
        <p:txBody>
          <a:bodyPr lIns="0" tIns="0" rIns="0" bIns="0" anchor="t"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283FAC02-A582-4F28-B461-A225050AAA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lack Background.tif"/>
          <p:cNvPicPr preferRelativeResize="0">
            <a:picLocks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60475" y="539750"/>
            <a:ext cx="7162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Heading, Arial Bold 28/31pt</a:t>
            </a:r>
            <a:br>
              <a:rPr lang="en-AU"/>
            </a:b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0475" y="1619250"/>
            <a:ext cx="4759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Subhead – arial bold caps 14/19pt</a:t>
            </a:r>
          </a:p>
          <a:p>
            <a:pPr lvl="0"/>
            <a:r>
              <a:rPr lang="en-US"/>
              <a:t>mfhjfkk</a:t>
            </a:r>
          </a:p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CIRA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EC47191-0E02-4BFA-AF84-823005427D3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2" name="Picture 7" descr="Black Background.tif"/>
          <p:cNvPicPr preferRelativeResize="0">
            <a:picLocks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</p:sldLayoutIdLst>
  <p:hf sldNum="0" hdr="0" dt="0"/>
  <p:txStyles>
    <p:titleStyle>
      <a:lvl1pPr algn="l" defTabSz="457200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lnSpc>
          <a:spcPts val="1900"/>
        </a:lnSpc>
        <a:spcBef>
          <a:spcPct val="0"/>
        </a:spcBef>
        <a:spcAft>
          <a:spcPct val="0"/>
        </a:spcAft>
        <a:buFont typeface="Arial" charset="0"/>
        <a:buChar char="•"/>
        <a:defRPr sz="1200" kern="1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935163"/>
            <a:ext cx="82296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Constantia" pitchFamily="18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Constantia" pitchFamily="18" charset="0"/>
              </a:rPr>
              <a:t>Second level</a:t>
            </a:r>
          </a:p>
          <a:p>
            <a:pPr lvl="2"/>
            <a:r>
              <a:rPr lang="en-US" altLang="zh-CN">
                <a:sym typeface="Constantia" pitchFamily="18" charset="0"/>
              </a:rPr>
              <a:t>Third level</a:t>
            </a:r>
          </a:p>
          <a:p>
            <a:pPr lvl="3"/>
            <a:r>
              <a:rPr lang="en-US" altLang="zh-CN">
                <a:sym typeface="Constantia" pitchFamily="18" charset="0"/>
              </a:rPr>
              <a:t>Fourth level</a:t>
            </a:r>
          </a:p>
          <a:p>
            <a:pPr lvl="4"/>
            <a:r>
              <a:rPr lang="en-US" altLang="zh-CN">
                <a:sym typeface="Constantia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75525" y="6602413"/>
            <a:ext cx="257175" cy="254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45C75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</a:lstStyle>
          <a:p>
            <a:pPr>
              <a:defRPr/>
            </a:pPr>
            <a:fld id="{EBE1255D-9431-4AAD-A65A-06ECAB9BE5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933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+mj-lt"/>
          <a:ea typeface="+mj-ea"/>
          <a:cs typeface="+mj-cs"/>
          <a:sym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rgbClr val="04617B"/>
          </a:solidFill>
          <a:latin typeface="Calibri" panose="020F0502020204030204" pitchFamily="34" charset="0"/>
          <a:ea typeface="Heiti SC Light"/>
          <a:cs typeface="Heiti SC Light"/>
          <a:sym typeface="Calibri" panose="020F0502020204030204" pitchFamily="34" charset="0"/>
        </a:defRPr>
      </a:lvl9pPr>
    </p:titleStyle>
    <p:bodyStyle>
      <a:lvl1pPr marL="312738" indent="-273050" algn="l" rtl="0" eaLnBrk="0" fontAlgn="base" hangingPunct="0">
        <a:spcBef>
          <a:spcPts val="700"/>
        </a:spcBef>
        <a:spcAft>
          <a:spcPct val="0"/>
        </a:spcAft>
        <a:buClr>
          <a:srgbClr val="0BD0D9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latin typeface="+mn-lt"/>
          <a:ea typeface="+mn-ea"/>
          <a:cs typeface="+mn-cs"/>
          <a:sym typeface="Constantia" pitchFamily="18" charset="0"/>
        </a:defRPr>
      </a:lvl1pPr>
      <a:lvl2pPr marL="577850" indent="-247650" algn="l" rtl="0" eaLnBrk="0" fontAlgn="base" hangingPunct="0">
        <a:spcBef>
          <a:spcPts val="600"/>
        </a:spcBef>
        <a:spcAft>
          <a:spcPct val="0"/>
        </a:spcAft>
        <a:buClr>
          <a:srgbClr val="0F6FC6"/>
        </a:buClr>
        <a:buSzPct val="60000"/>
        <a:buFont typeface="Wingdings" pitchFamily="2" charset="2"/>
        <a:buChar char="p"/>
        <a:defRPr sz="2400">
          <a:solidFill>
            <a:schemeClr val="tx1"/>
          </a:solidFill>
          <a:latin typeface="+mn-lt"/>
          <a:ea typeface="+mn-ea"/>
          <a:cs typeface="+mn-cs"/>
          <a:sym typeface="Constantia" pitchFamily="18" charset="0"/>
        </a:defRPr>
      </a:lvl2pPr>
      <a:lvl3pPr marL="852488" indent="-246063" algn="l" rtl="0" eaLnBrk="0" fontAlgn="base" hangingPunct="0">
        <a:spcBef>
          <a:spcPts val="500"/>
        </a:spcBef>
        <a:spcAft>
          <a:spcPct val="0"/>
        </a:spcAft>
        <a:buClr>
          <a:srgbClr val="009DD9"/>
        </a:buClr>
        <a:buSzPct val="68000"/>
        <a:buFont typeface="Wingdings 2" pitchFamily="18" charset="2"/>
        <a:buChar char=""/>
        <a:defRPr sz="2200">
          <a:solidFill>
            <a:schemeClr val="tx1"/>
          </a:solidFill>
          <a:latin typeface="+mn-lt"/>
          <a:ea typeface="+mn-ea"/>
          <a:cs typeface="+mn-cs"/>
          <a:sym typeface="Constantia" pitchFamily="18" charset="0"/>
        </a:defRPr>
      </a:lvl3pPr>
      <a:lvl4pPr marL="1125538" indent="-209550" algn="l" rtl="0" eaLnBrk="0" fontAlgn="base" hangingPunct="0">
        <a:spcBef>
          <a:spcPts val="500"/>
        </a:spcBef>
        <a:spcAft>
          <a:spcPct val="0"/>
        </a:spcAft>
        <a:buClr>
          <a:srgbClr val="0BD0D9"/>
        </a:buClr>
        <a:buSzPct val="63000"/>
        <a:buFont typeface="Wingdings 2" pitchFamily="18" charset="2"/>
        <a:buChar char=""/>
        <a:defRPr sz="2000">
          <a:solidFill>
            <a:schemeClr val="tx1"/>
          </a:solidFill>
          <a:latin typeface="+mn-lt"/>
          <a:ea typeface="+mn-ea"/>
          <a:cs typeface="+mn-cs"/>
          <a:sym typeface="Constantia" pitchFamily="18" charset="0"/>
        </a:defRPr>
      </a:lvl4pPr>
      <a:lvl5pPr marL="1400175" indent="-209550" algn="l" rtl="0" eaLnBrk="0" fontAlgn="base" hangingPunct="0">
        <a:spcBef>
          <a:spcPts val="400"/>
        </a:spcBef>
        <a:spcAft>
          <a:spcPct val="0"/>
        </a:spcAft>
        <a:buClr>
          <a:srgbClr val="10CF9B"/>
        </a:buClr>
        <a:buSzPct val="63000"/>
        <a:buFont typeface="Wingdings 2" pitchFamily="18" charset="2"/>
        <a:buChar char=""/>
        <a:defRPr sz="2000">
          <a:solidFill>
            <a:schemeClr val="tx1"/>
          </a:solidFill>
          <a:latin typeface="+mn-lt"/>
          <a:ea typeface="+mn-ea"/>
          <a:cs typeface="+mn-cs"/>
          <a:sym typeface="Constantia" pitchFamily="18" charset="0"/>
        </a:defRPr>
      </a:lvl5pPr>
      <a:lvl6pPr marL="1857375" indent="-209550" algn="l" rtl="0" fontAlgn="base">
        <a:spcBef>
          <a:spcPts val="400"/>
        </a:spcBef>
        <a:spcAft>
          <a:spcPct val="0"/>
        </a:spcAft>
        <a:buClr>
          <a:srgbClr val="10CF9B"/>
        </a:buClr>
        <a:buSzPct val="63000"/>
        <a:buFont typeface="Wingdings 2" panose="05020102010507070707" pitchFamily="18" charset="2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panose="02030602050306030303" pitchFamily="18" charset="0"/>
        </a:defRPr>
      </a:lvl6pPr>
      <a:lvl7pPr marL="2314575" indent="-209550" algn="l" rtl="0" fontAlgn="base">
        <a:spcBef>
          <a:spcPts val="400"/>
        </a:spcBef>
        <a:spcAft>
          <a:spcPct val="0"/>
        </a:spcAft>
        <a:buClr>
          <a:srgbClr val="10CF9B"/>
        </a:buClr>
        <a:buSzPct val="63000"/>
        <a:buFont typeface="Wingdings 2" panose="05020102010507070707" pitchFamily="18" charset="2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panose="02030602050306030303" pitchFamily="18" charset="0"/>
        </a:defRPr>
      </a:lvl7pPr>
      <a:lvl8pPr marL="2771775" indent="-209550" algn="l" rtl="0" fontAlgn="base">
        <a:spcBef>
          <a:spcPts val="400"/>
        </a:spcBef>
        <a:spcAft>
          <a:spcPct val="0"/>
        </a:spcAft>
        <a:buClr>
          <a:srgbClr val="10CF9B"/>
        </a:buClr>
        <a:buSzPct val="63000"/>
        <a:buFont typeface="Wingdings 2" panose="05020102010507070707" pitchFamily="18" charset="2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panose="02030602050306030303" pitchFamily="18" charset="0"/>
        </a:defRPr>
      </a:lvl8pPr>
      <a:lvl9pPr marL="3228975" indent="-209550" algn="l" rtl="0" fontAlgn="base">
        <a:spcBef>
          <a:spcPts val="400"/>
        </a:spcBef>
        <a:spcAft>
          <a:spcPct val="0"/>
        </a:spcAft>
        <a:buClr>
          <a:srgbClr val="10CF9B"/>
        </a:buClr>
        <a:buSzPct val="63000"/>
        <a:buFont typeface="Wingdings 2" panose="05020102010507070707" pitchFamily="18" charset="2"/>
        <a:buChar char=""/>
        <a:defRPr>
          <a:solidFill>
            <a:schemeClr val="tx1"/>
          </a:solidFill>
          <a:latin typeface="+mn-lt"/>
          <a:ea typeface="+mn-ea"/>
          <a:cs typeface="+mn-cs"/>
          <a:sym typeface="Constantia" panose="02030602050306030303" pitchFamily="18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fliu@nao.cas.cn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DE17C0B7-D5F2-4E5D-83FD-485106ACA873}"/>
              </a:ext>
            </a:extLst>
          </p:cNvPr>
          <p:cNvSpPr txBox="1">
            <a:spLocks/>
          </p:cNvSpPr>
          <p:nvPr/>
        </p:nvSpPr>
        <p:spPr>
          <a:xfrm>
            <a:off x="2411760" y="1340768"/>
            <a:ext cx="578948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51880-6C2D-4233-BB43-430BDE0F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" y="19490"/>
            <a:ext cx="1419393" cy="1410355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7AF63B4E-B26B-41F6-9E77-52972DDF7497}"/>
              </a:ext>
            </a:extLst>
          </p:cNvPr>
          <p:cNvSpPr txBox="1">
            <a:spLocks/>
          </p:cNvSpPr>
          <p:nvPr/>
        </p:nvSpPr>
        <p:spPr>
          <a:xfrm>
            <a:off x="1259632" y="2564904"/>
            <a:ext cx="756084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world-wide network of telescopes</a:t>
            </a:r>
          </a:p>
          <a:p>
            <a:r>
              <a:rPr lang="en-AU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explore the fast-variable optical sky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CC840EA1-873E-4223-AB3D-73933515A4C1}"/>
              </a:ext>
            </a:extLst>
          </p:cNvPr>
          <p:cNvSpPr txBox="1">
            <a:spLocks/>
          </p:cNvSpPr>
          <p:nvPr/>
        </p:nvSpPr>
        <p:spPr>
          <a:xfrm>
            <a:off x="2195736" y="4797152"/>
            <a:ext cx="6437561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 Soria</a:t>
            </a:r>
          </a:p>
          <a:p>
            <a:endParaRPr lang="en-US" sz="1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leader: Liu 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Jifeng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Astronomical Observatories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 Academy of Sciences</a:t>
            </a:r>
            <a:endParaRPr lang="en-AU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7D1CE-1D81-4A6C-9AC1-E2703D67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89354"/>
            <a:ext cx="2878048" cy="6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B88D0D53-0D22-4880-9CBE-F071B0F86187}"/>
              </a:ext>
            </a:extLst>
          </p:cNvPr>
          <p:cNvSpPr txBox="1">
            <a:spLocks/>
          </p:cNvSpPr>
          <p:nvPr/>
        </p:nvSpPr>
        <p:spPr>
          <a:xfrm>
            <a:off x="1547664" y="474504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system of optical telescopes</a:t>
            </a:r>
          </a:p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explore new regions of time domain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60B35F81-6ACE-4846-9B46-8B1BA2A5B295}"/>
              </a:ext>
            </a:extLst>
          </p:cNvPr>
          <p:cNvSpPr txBox="1">
            <a:spLocks/>
          </p:cNvSpPr>
          <p:nvPr/>
        </p:nvSpPr>
        <p:spPr>
          <a:xfrm>
            <a:off x="251520" y="3068960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All-sky monitoring (North and South)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1-m telescopes installed world-wide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scan of the sky every 30 min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Simultaneous 3-color images (</a:t>
            </a:r>
            <a:r>
              <a:rPr lang="en-AU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g,r,i</a:t>
            </a: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21.5 mag reached in each scan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image quality (1”/pixel)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Spectroscopic follow-up with 4-m telescopes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772" y="5445224"/>
            <a:ext cx="78806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72 1-m telescopes, of which 60 in China</a:t>
            </a:r>
          </a:p>
          <a:p>
            <a:r>
              <a:rPr lang="en-US" sz="28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72+ more telescopes, worldwide</a:t>
            </a:r>
          </a:p>
        </p:txBody>
      </p:sp>
    </p:spTree>
    <p:extLst>
      <p:ext uri="{BB962C8B-B14F-4D97-AF65-F5344CB8AC3E}">
        <p14:creationId xmlns:p14="http://schemas.microsoft.com/office/powerpoint/2010/main" val="187468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AE4B137D-7BA3-4383-9106-FD4DCF4BD2EC}"/>
              </a:ext>
            </a:extLst>
          </p:cNvPr>
          <p:cNvSpPr txBox="1">
            <a:spLocks/>
          </p:cNvSpPr>
          <p:nvPr/>
        </p:nvSpPr>
        <p:spPr>
          <a:xfrm>
            <a:off x="1547664" y="548680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 = </a:t>
            </a:r>
          </a:p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 network + computing brain</a:t>
            </a:r>
          </a:p>
          <a:p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3DF1A-5F42-41D7-A2E7-3F5417856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604" y="3501008"/>
            <a:ext cx="1020037" cy="1052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C70B3-604C-47D2-AB38-400933DE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78" y="1628800"/>
            <a:ext cx="2706818" cy="65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9E189-B28F-4209-AD81-A4AABF47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78" y="2132856"/>
            <a:ext cx="2706818" cy="650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430D51-4796-44A4-9F78-C091FA2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78" y="2708920"/>
            <a:ext cx="2706818" cy="650241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6AB542EB-45A1-47B7-987F-12583AB96FB0}"/>
              </a:ext>
            </a:extLst>
          </p:cNvPr>
          <p:cNvSpPr txBox="1">
            <a:spLocks/>
          </p:cNvSpPr>
          <p:nvPr/>
        </p:nvSpPr>
        <p:spPr>
          <a:xfrm>
            <a:off x="323528" y="2348880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 network: </a:t>
            </a:r>
          </a:p>
          <a:p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units of three 1-m mirrors (</a:t>
            </a:r>
            <a:r>
              <a:rPr lang="en-AU" sz="2800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g,r,i</a:t>
            </a: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Schmidt optics, 5 deg x 5 deg FOV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automated, 60-sec exposures</a:t>
            </a:r>
          </a:p>
          <a:p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6DB7B3-F125-4E81-9B6F-D1446D612F67}"/>
              </a:ext>
            </a:extLst>
          </p:cNvPr>
          <p:cNvSpPr txBox="1">
            <a:spLocks/>
          </p:cNvSpPr>
          <p:nvPr/>
        </p:nvSpPr>
        <p:spPr>
          <a:xfrm>
            <a:off x="1043608" y="3861048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4-m telescopes</a:t>
            </a:r>
          </a:p>
          <a:p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spectroscopic follow-up </a:t>
            </a:r>
          </a:p>
          <a:p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DCE4F0-1E62-4AA3-9832-4BD14FB3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406" y="3501008"/>
            <a:ext cx="1020037" cy="1052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F10FF-4CE1-4095-9D3C-CE24C5545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51" y="3528639"/>
            <a:ext cx="1020037" cy="1052489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F4C82D14-E7B6-493D-BD5D-D36D2B3FA98C}"/>
              </a:ext>
            </a:extLst>
          </p:cNvPr>
          <p:cNvSpPr txBox="1">
            <a:spLocks/>
          </p:cNvSpPr>
          <p:nvPr/>
        </p:nvSpPr>
        <p:spPr>
          <a:xfrm>
            <a:off x="323528" y="5587072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brain: 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planning and control of each unit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processing and management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 on fast alerts and follow-ups</a:t>
            </a:r>
          </a:p>
          <a:p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2037CE-04CA-4C0A-914F-FC58931DC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24327" y="5436583"/>
            <a:ext cx="1440160" cy="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2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070FD-D1A4-41EE-BD8D-25C4ADF2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85" y="2019172"/>
            <a:ext cx="686540" cy="70838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2E683B-FA17-4DA9-AC22-DDA02B1FBB80}"/>
              </a:ext>
            </a:extLst>
          </p:cNvPr>
          <p:cNvSpPr/>
          <p:nvPr/>
        </p:nvSpPr>
        <p:spPr>
          <a:xfrm>
            <a:off x="866915" y="1393304"/>
            <a:ext cx="968781" cy="491601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F250D1-7D80-4D1D-91C2-A593AEAE93B8}"/>
              </a:ext>
            </a:extLst>
          </p:cNvPr>
          <p:cNvSpPr/>
          <p:nvPr/>
        </p:nvSpPr>
        <p:spPr>
          <a:xfrm>
            <a:off x="7191677" y="1465312"/>
            <a:ext cx="968781" cy="491601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556840-C883-4922-B6F4-125812509203}"/>
              </a:ext>
            </a:extLst>
          </p:cNvPr>
          <p:cNvSpPr/>
          <p:nvPr/>
        </p:nvSpPr>
        <p:spPr>
          <a:xfrm>
            <a:off x="3208480" y="999614"/>
            <a:ext cx="2515648" cy="93746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2B199C-57B3-4668-89A3-E1699B3511BE}"/>
              </a:ext>
            </a:extLst>
          </p:cNvPr>
          <p:cNvSpPr/>
          <p:nvPr/>
        </p:nvSpPr>
        <p:spPr>
          <a:xfrm>
            <a:off x="3203848" y="2852936"/>
            <a:ext cx="2515648" cy="1921414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93DA8C-3231-43D6-A4F8-85387DED744E}"/>
              </a:ext>
            </a:extLst>
          </p:cNvPr>
          <p:cNvSpPr/>
          <p:nvPr/>
        </p:nvSpPr>
        <p:spPr>
          <a:xfrm>
            <a:off x="1979712" y="5751304"/>
            <a:ext cx="1914318" cy="93746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572261-6468-4F14-AFAC-EEEB9B8B5BDC}"/>
              </a:ext>
            </a:extLst>
          </p:cNvPr>
          <p:cNvSpPr/>
          <p:nvPr/>
        </p:nvSpPr>
        <p:spPr>
          <a:xfrm>
            <a:off x="5105954" y="5751304"/>
            <a:ext cx="1914318" cy="937469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8467B588-281C-4ACC-B37D-8E6256465A68}"/>
              </a:ext>
            </a:extLst>
          </p:cNvPr>
          <p:cNvSpPr txBox="1">
            <a:spLocks/>
          </p:cNvSpPr>
          <p:nvPr/>
        </p:nvSpPr>
        <p:spPr>
          <a:xfrm>
            <a:off x="2483768" y="156332"/>
            <a:ext cx="4010345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working mode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EBF6CA-8FF0-493C-95A6-3E79CBCC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707" y="1937249"/>
            <a:ext cx="1476649" cy="354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AD4B9A-FAAE-4AF8-8B12-CF35306D2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707" y="3593433"/>
            <a:ext cx="1476649" cy="354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24CB1-6703-4AAC-BDED-AADD194D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81707" y="5321625"/>
            <a:ext cx="1476649" cy="354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455F97-00B2-4388-834D-83B5AD1FF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907" y="3588898"/>
            <a:ext cx="686540" cy="708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16C2FD-3D69-4674-B5FF-290A21E0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907" y="5158624"/>
            <a:ext cx="686540" cy="708382"/>
          </a:xfrm>
          <a:prstGeom prst="rect">
            <a:avLst/>
          </a:prstGeom>
        </p:spPr>
      </p:pic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638EE2C9-8857-4EE5-90BD-689E17628DB8}"/>
              </a:ext>
            </a:extLst>
          </p:cNvPr>
          <p:cNvSpPr/>
          <p:nvPr/>
        </p:nvSpPr>
        <p:spPr>
          <a:xfrm>
            <a:off x="4050921" y="6075112"/>
            <a:ext cx="953127" cy="360566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0231277D-CE4C-47A3-9E6B-34E5B80EC9FF}"/>
              </a:ext>
            </a:extLst>
          </p:cNvPr>
          <p:cNvSpPr/>
          <p:nvPr/>
        </p:nvSpPr>
        <p:spPr>
          <a:xfrm>
            <a:off x="1965596" y="3515772"/>
            <a:ext cx="1182285" cy="561300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BF0A7E99-DC5B-4241-AD28-6C91017D6211}"/>
              </a:ext>
            </a:extLst>
          </p:cNvPr>
          <p:cNvSpPr/>
          <p:nvPr/>
        </p:nvSpPr>
        <p:spPr>
          <a:xfrm>
            <a:off x="5837987" y="3512486"/>
            <a:ext cx="1182285" cy="561300"/>
          </a:xfrm>
          <a:prstGeom prst="leftRightArrow">
            <a:avLst/>
          </a:prstGeom>
          <a:solidFill>
            <a:srgbClr val="E12B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A7BCA94-71EF-4356-8A4D-3710FF22A0EC}"/>
              </a:ext>
            </a:extLst>
          </p:cNvPr>
          <p:cNvSpPr/>
          <p:nvPr/>
        </p:nvSpPr>
        <p:spPr>
          <a:xfrm>
            <a:off x="3566092" y="2094737"/>
            <a:ext cx="429844" cy="5613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A435FEA-D668-45E6-8955-5CBA220681B9}"/>
              </a:ext>
            </a:extLst>
          </p:cNvPr>
          <p:cNvSpPr/>
          <p:nvPr/>
        </p:nvSpPr>
        <p:spPr>
          <a:xfrm>
            <a:off x="3491880" y="4982177"/>
            <a:ext cx="429844" cy="5613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63BD8038-7AA4-4412-AB8D-69B8AC48DE51}"/>
              </a:ext>
            </a:extLst>
          </p:cNvPr>
          <p:cNvSpPr/>
          <p:nvPr/>
        </p:nvSpPr>
        <p:spPr>
          <a:xfrm>
            <a:off x="5029719" y="4987945"/>
            <a:ext cx="429844" cy="5613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8570A483-7528-4D95-93D3-52FBDA534B29}"/>
              </a:ext>
            </a:extLst>
          </p:cNvPr>
          <p:cNvSpPr/>
          <p:nvPr/>
        </p:nvSpPr>
        <p:spPr>
          <a:xfrm>
            <a:off x="5083379" y="2094737"/>
            <a:ext cx="429844" cy="561300"/>
          </a:xfrm>
          <a:prstGeom prst="downArrow">
            <a:avLst/>
          </a:prstGeom>
          <a:solidFill>
            <a:srgbClr val="E12B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Bent-Up 28">
            <a:extLst>
              <a:ext uri="{FF2B5EF4-FFF2-40B4-BE49-F238E27FC236}">
                <a16:creationId xmlns:a16="http://schemas.microsoft.com/office/drawing/2014/main" id="{38232736-C455-40D4-A5FE-1EFB772150D4}"/>
              </a:ext>
            </a:extLst>
          </p:cNvPr>
          <p:cNvSpPr/>
          <p:nvPr/>
        </p:nvSpPr>
        <p:spPr>
          <a:xfrm rot="16200000">
            <a:off x="3994672" y="2984104"/>
            <a:ext cx="4360498" cy="826606"/>
          </a:xfrm>
          <a:prstGeom prst="bentUpArrow">
            <a:avLst/>
          </a:prstGeom>
          <a:solidFill>
            <a:srgbClr val="E12BE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D011E89-4593-4C74-A7C2-641B85B25E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</a:blip>
          <a:stretch>
            <a:fillRect/>
          </a:stretch>
        </p:blipFill>
        <p:spPr>
          <a:xfrm flipH="1">
            <a:off x="2051720" y="2080874"/>
            <a:ext cx="5128583" cy="33643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190500" dist="50800" dir="5400000" algn="ctr" rotWithShape="0">
              <a:schemeClr val="tx1">
                <a:alpha val="0"/>
              </a:schemeClr>
            </a:outerShdw>
          </a:effectLst>
        </p:spPr>
      </p:pic>
      <p:sp>
        <p:nvSpPr>
          <p:cNvPr id="31" name="Title 9">
            <a:extLst>
              <a:ext uri="{FF2B5EF4-FFF2-40B4-BE49-F238E27FC236}">
                <a16:creationId xmlns:a16="http://schemas.microsoft.com/office/drawing/2014/main" id="{0076C182-E192-476B-AFBB-A882770580DA}"/>
              </a:ext>
            </a:extLst>
          </p:cNvPr>
          <p:cNvSpPr txBox="1">
            <a:spLocks/>
          </p:cNvSpPr>
          <p:nvPr/>
        </p:nvSpPr>
        <p:spPr>
          <a:xfrm rot="5400000">
            <a:off x="-636444" y="3812909"/>
            <a:ext cx="4010345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1-m telescope arrays</a:t>
            </a: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DF72EBC7-59A7-4EE2-81F9-E5DF2EAC874F}"/>
              </a:ext>
            </a:extLst>
          </p:cNvPr>
          <p:cNvSpPr txBox="1">
            <a:spLocks/>
          </p:cNvSpPr>
          <p:nvPr/>
        </p:nvSpPr>
        <p:spPr>
          <a:xfrm rot="5400000">
            <a:off x="5365174" y="3787957"/>
            <a:ext cx="4680517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 for follow-ups</a:t>
            </a:r>
          </a:p>
        </p:txBody>
      </p:sp>
      <p:sp>
        <p:nvSpPr>
          <p:cNvPr id="33" name="Title 9">
            <a:extLst>
              <a:ext uri="{FF2B5EF4-FFF2-40B4-BE49-F238E27FC236}">
                <a16:creationId xmlns:a16="http://schemas.microsoft.com/office/drawing/2014/main" id="{A71A9050-B503-4627-BBEC-84814341C128}"/>
              </a:ext>
            </a:extLst>
          </p:cNvPr>
          <p:cNvSpPr txBox="1">
            <a:spLocks/>
          </p:cNvSpPr>
          <p:nvPr/>
        </p:nvSpPr>
        <p:spPr>
          <a:xfrm>
            <a:off x="3147881" y="2060848"/>
            <a:ext cx="1485416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 survey</a:t>
            </a:r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8132BE0A-308E-4D54-8D2A-1B7F92B626B3}"/>
              </a:ext>
            </a:extLst>
          </p:cNvPr>
          <p:cNvSpPr txBox="1">
            <a:spLocks/>
          </p:cNvSpPr>
          <p:nvPr/>
        </p:nvSpPr>
        <p:spPr>
          <a:xfrm>
            <a:off x="4892898" y="2060848"/>
            <a:ext cx="1047254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Alerts</a:t>
            </a:r>
          </a:p>
        </p:txBody>
      </p:sp>
      <p:sp>
        <p:nvSpPr>
          <p:cNvPr id="35" name="Title 9">
            <a:extLst>
              <a:ext uri="{FF2B5EF4-FFF2-40B4-BE49-F238E27FC236}">
                <a16:creationId xmlns:a16="http://schemas.microsoft.com/office/drawing/2014/main" id="{FEECBC56-29D8-4043-B170-27625E4F8276}"/>
              </a:ext>
            </a:extLst>
          </p:cNvPr>
          <p:cNvSpPr txBox="1">
            <a:spLocks/>
          </p:cNvSpPr>
          <p:nvPr/>
        </p:nvSpPr>
        <p:spPr>
          <a:xfrm>
            <a:off x="3357138" y="1195145"/>
            <a:ext cx="2336373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planning</a:t>
            </a:r>
          </a:p>
        </p:txBody>
      </p:sp>
      <p:sp>
        <p:nvSpPr>
          <p:cNvPr id="37" name="Title 9">
            <a:extLst>
              <a:ext uri="{FF2B5EF4-FFF2-40B4-BE49-F238E27FC236}">
                <a16:creationId xmlns:a16="http://schemas.microsoft.com/office/drawing/2014/main" id="{99E13471-C4D9-4FFC-8B3F-E1157D3B41C8}"/>
              </a:ext>
            </a:extLst>
          </p:cNvPr>
          <p:cNvSpPr txBox="1">
            <a:spLocks/>
          </p:cNvSpPr>
          <p:nvPr/>
        </p:nvSpPr>
        <p:spPr>
          <a:xfrm>
            <a:off x="3313134" y="3557461"/>
            <a:ext cx="2336373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control</a:t>
            </a:r>
          </a:p>
        </p:txBody>
      </p:sp>
      <p:sp>
        <p:nvSpPr>
          <p:cNvPr id="38" name="Title 9">
            <a:extLst>
              <a:ext uri="{FF2B5EF4-FFF2-40B4-BE49-F238E27FC236}">
                <a16:creationId xmlns:a16="http://schemas.microsoft.com/office/drawing/2014/main" id="{289397CB-A737-489E-B0D6-E739076EAF5B}"/>
              </a:ext>
            </a:extLst>
          </p:cNvPr>
          <p:cNvSpPr txBox="1">
            <a:spLocks/>
          </p:cNvSpPr>
          <p:nvPr/>
        </p:nvSpPr>
        <p:spPr>
          <a:xfrm>
            <a:off x="2093815" y="6009753"/>
            <a:ext cx="1686097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Data </a:t>
            </a:r>
          </a:p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</a:p>
        </p:txBody>
      </p:sp>
      <p:sp>
        <p:nvSpPr>
          <p:cNvPr id="39" name="Title 9">
            <a:extLst>
              <a:ext uri="{FF2B5EF4-FFF2-40B4-BE49-F238E27FC236}">
                <a16:creationId xmlns:a16="http://schemas.microsoft.com/office/drawing/2014/main" id="{D9E4C671-699A-420F-9BEB-ACF4E47CF425}"/>
              </a:ext>
            </a:extLst>
          </p:cNvPr>
          <p:cNvSpPr txBox="1">
            <a:spLocks/>
          </p:cNvSpPr>
          <p:nvPr/>
        </p:nvSpPr>
        <p:spPr>
          <a:xfrm>
            <a:off x="5334175" y="5964133"/>
            <a:ext cx="1686097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Data </a:t>
            </a:r>
          </a:p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</a:p>
        </p:txBody>
      </p:sp>
      <p:sp>
        <p:nvSpPr>
          <p:cNvPr id="40" name="Title 9">
            <a:extLst>
              <a:ext uri="{FF2B5EF4-FFF2-40B4-BE49-F238E27FC236}">
                <a16:creationId xmlns:a16="http://schemas.microsoft.com/office/drawing/2014/main" id="{D452BDC5-2DF3-4F08-A9F4-A69A11C45C6F}"/>
              </a:ext>
            </a:extLst>
          </p:cNvPr>
          <p:cNvSpPr txBox="1">
            <a:spLocks/>
          </p:cNvSpPr>
          <p:nvPr/>
        </p:nvSpPr>
        <p:spPr>
          <a:xfrm>
            <a:off x="4106901" y="5805264"/>
            <a:ext cx="1047254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Offline</a:t>
            </a:r>
          </a:p>
        </p:txBody>
      </p:sp>
      <p:sp>
        <p:nvSpPr>
          <p:cNvPr id="41" name="Title 9">
            <a:extLst>
              <a:ext uri="{FF2B5EF4-FFF2-40B4-BE49-F238E27FC236}">
                <a16:creationId xmlns:a16="http://schemas.microsoft.com/office/drawing/2014/main" id="{C0C868F7-CAB5-4B17-805B-474DAD9169E7}"/>
              </a:ext>
            </a:extLst>
          </p:cNvPr>
          <p:cNvSpPr txBox="1">
            <a:spLocks/>
          </p:cNvSpPr>
          <p:nvPr/>
        </p:nvSpPr>
        <p:spPr>
          <a:xfrm>
            <a:off x="3851920" y="6237312"/>
            <a:ext cx="1406322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</a:p>
        </p:txBody>
      </p:sp>
      <p:sp>
        <p:nvSpPr>
          <p:cNvPr id="42" name="Title 9">
            <a:extLst>
              <a:ext uri="{FF2B5EF4-FFF2-40B4-BE49-F238E27FC236}">
                <a16:creationId xmlns:a16="http://schemas.microsoft.com/office/drawing/2014/main" id="{59902D8D-7396-4A2D-9E63-46F7CBDBDBAD}"/>
              </a:ext>
            </a:extLst>
          </p:cNvPr>
          <p:cNvSpPr txBox="1">
            <a:spLocks/>
          </p:cNvSpPr>
          <p:nvPr/>
        </p:nvSpPr>
        <p:spPr>
          <a:xfrm rot="5400000">
            <a:off x="5373056" y="3623753"/>
            <a:ext cx="2309391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processing</a:t>
            </a:r>
          </a:p>
        </p:txBody>
      </p:sp>
    </p:spTree>
    <p:extLst>
      <p:ext uri="{BB962C8B-B14F-4D97-AF65-F5344CB8AC3E}">
        <p14:creationId xmlns:p14="http://schemas.microsoft.com/office/powerpoint/2010/main" val="142329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1596EC56-3CF1-4730-86A6-80D547060781}"/>
              </a:ext>
            </a:extLst>
          </p:cNvPr>
          <p:cNvSpPr txBox="1">
            <a:spLocks/>
          </p:cNvSpPr>
          <p:nvPr/>
        </p:nvSpPr>
        <p:spPr>
          <a:xfrm>
            <a:off x="2555776" y="332656"/>
            <a:ext cx="547260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Faster-deeper-wider </a:t>
            </a:r>
          </a:p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other optical surveys</a:t>
            </a:r>
          </a:p>
          <a:p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76B89-934A-443C-BE57-32BD8CFBA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525865"/>
            <a:ext cx="9096039" cy="35593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3E495C-01F1-4969-852F-156D8FFA72FB}"/>
              </a:ext>
            </a:extLst>
          </p:cNvPr>
          <p:cNvSpPr/>
          <p:nvPr/>
        </p:nvSpPr>
        <p:spPr>
          <a:xfrm>
            <a:off x="155053" y="1628800"/>
            <a:ext cx="1176587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28753-0112-4E20-81D8-77B21067EBE9}"/>
              </a:ext>
            </a:extLst>
          </p:cNvPr>
          <p:cNvSpPr/>
          <p:nvPr/>
        </p:nvSpPr>
        <p:spPr>
          <a:xfrm>
            <a:off x="1451197" y="1628800"/>
            <a:ext cx="808163" cy="715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70FEF5-33AC-46D0-9F4B-8FB5ED56865B}"/>
              </a:ext>
            </a:extLst>
          </p:cNvPr>
          <p:cNvSpPr/>
          <p:nvPr/>
        </p:nvSpPr>
        <p:spPr>
          <a:xfrm>
            <a:off x="2378917" y="1617978"/>
            <a:ext cx="608907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C7C55F-DF86-4702-8B5B-1B91B0326CB2}"/>
              </a:ext>
            </a:extLst>
          </p:cNvPr>
          <p:cNvSpPr/>
          <p:nvPr/>
        </p:nvSpPr>
        <p:spPr>
          <a:xfrm>
            <a:off x="3140224" y="1916832"/>
            <a:ext cx="567680" cy="465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805C0-FFE5-46CF-982C-E424E89F6F06}"/>
              </a:ext>
            </a:extLst>
          </p:cNvPr>
          <p:cNvSpPr/>
          <p:nvPr/>
        </p:nvSpPr>
        <p:spPr>
          <a:xfrm>
            <a:off x="3923928" y="1916832"/>
            <a:ext cx="567680" cy="465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6A9E5-3802-46CB-B24A-BD1CC3B6C7EC}"/>
              </a:ext>
            </a:extLst>
          </p:cNvPr>
          <p:cNvSpPr/>
          <p:nvPr/>
        </p:nvSpPr>
        <p:spPr>
          <a:xfrm>
            <a:off x="4644008" y="1617978"/>
            <a:ext cx="888585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6D8313-54D5-430C-A1B5-1F58A81E8C3D}"/>
              </a:ext>
            </a:extLst>
          </p:cNvPr>
          <p:cNvSpPr/>
          <p:nvPr/>
        </p:nvSpPr>
        <p:spPr>
          <a:xfrm>
            <a:off x="3229254" y="1556791"/>
            <a:ext cx="1207369" cy="25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5B22E-66F1-45A7-AB3B-E4CA4EFD3499}"/>
              </a:ext>
            </a:extLst>
          </p:cNvPr>
          <p:cNvSpPr/>
          <p:nvPr/>
        </p:nvSpPr>
        <p:spPr>
          <a:xfrm>
            <a:off x="5699639" y="1628800"/>
            <a:ext cx="888585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AC1EBA-F432-4BEE-B521-D9CDA5D58E74}"/>
              </a:ext>
            </a:extLst>
          </p:cNvPr>
          <p:cNvSpPr/>
          <p:nvPr/>
        </p:nvSpPr>
        <p:spPr>
          <a:xfrm>
            <a:off x="6779759" y="1628800"/>
            <a:ext cx="816577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CBDCF8-FAFA-460A-A1E1-D10A8A610A05}"/>
              </a:ext>
            </a:extLst>
          </p:cNvPr>
          <p:cNvSpPr/>
          <p:nvPr/>
        </p:nvSpPr>
        <p:spPr>
          <a:xfrm>
            <a:off x="7796255" y="1628800"/>
            <a:ext cx="520161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DC58A7-5DE5-4A56-AE5F-29FA795F884A}"/>
              </a:ext>
            </a:extLst>
          </p:cNvPr>
          <p:cNvSpPr/>
          <p:nvPr/>
        </p:nvSpPr>
        <p:spPr>
          <a:xfrm>
            <a:off x="8496795" y="1628860"/>
            <a:ext cx="520161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F8CD59-EF92-4C3F-BCCD-E5977026C997}"/>
              </a:ext>
            </a:extLst>
          </p:cNvPr>
          <p:cNvSpPr/>
          <p:nvPr/>
        </p:nvSpPr>
        <p:spPr>
          <a:xfrm>
            <a:off x="78376" y="4443984"/>
            <a:ext cx="1253263" cy="557784"/>
          </a:xfrm>
          <a:prstGeom prst="rect">
            <a:avLst/>
          </a:prstGeom>
          <a:solidFill>
            <a:srgbClr val="D1FB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9">
            <a:extLst>
              <a:ext uri="{FF2B5EF4-FFF2-40B4-BE49-F238E27FC236}">
                <a16:creationId xmlns:a16="http://schemas.microsoft.com/office/drawing/2014/main" id="{0C6DD1AD-B764-47FA-A5B7-8A83B3BBAAC6}"/>
              </a:ext>
            </a:extLst>
          </p:cNvPr>
          <p:cNvSpPr txBox="1">
            <a:spLocks/>
          </p:cNvSpPr>
          <p:nvPr/>
        </p:nvSpPr>
        <p:spPr>
          <a:xfrm>
            <a:off x="219508" y="1758860"/>
            <a:ext cx="1188332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</a:p>
        </p:txBody>
      </p:sp>
      <p:sp>
        <p:nvSpPr>
          <p:cNvPr id="26" name="Title 9">
            <a:extLst>
              <a:ext uri="{FF2B5EF4-FFF2-40B4-BE49-F238E27FC236}">
                <a16:creationId xmlns:a16="http://schemas.microsoft.com/office/drawing/2014/main" id="{2412ECE9-0AB2-4047-9283-945F79856297}"/>
              </a:ext>
            </a:extLst>
          </p:cNvPr>
          <p:cNvSpPr txBox="1">
            <a:spLocks/>
          </p:cNvSpPr>
          <p:nvPr/>
        </p:nvSpPr>
        <p:spPr>
          <a:xfrm>
            <a:off x="1355399" y="1758860"/>
            <a:ext cx="1440160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Aperture 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(cm)</a:t>
            </a:r>
          </a:p>
        </p:txBody>
      </p:sp>
      <p:sp>
        <p:nvSpPr>
          <p:cNvPr id="27" name="Title 9">
            <a:extLst>
              <a:ext uri="{FF2B5EF4-FFF2-40B4-BE49-F238E27FC236}">
                <a16:creationId xmlns:a16="http://schemas.microsoft.com/office/drawing/2014/main" id="{1E5FAE4A-2DAA-4F27-8FEA-7E50D92D6276}"/>
              </a:ext>
            </a:extLst>
          </p:cNvPr>
          <p:cNvSpPr txBox="1">
            <a:spLocks/>
          </p:cNvSpPr>
          <p:nvPr/>
        </p:nvSpPr>
        <p:spPr>
          <a:xfrm>
            <a:off x="2250588" y="1745714"/>
            <a:ext cx="908674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of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‘scopes</a:t>
            </a:r>
          </a:p>
        </p:txBody>
      </p:sp>
      <p:sp>
        <p:nvSpPr>
          <p:cNvPr id="28" name="Title 9">
            <a:extLst>
              <a:ext uri="{FF2B5EF4-FFF2-40B4-BE49-F238E27FC236}">
                <a16:creationId xmlns:a16="http://schemas.microsoft.com/office/drawing/2014/main" id="{D8A47971-65B6-4F01-B00A-69CEEAB5508A}"/>
              </a:ext>
            </a:extLst>
          </p:cNvPr>
          <p:cNvSpPr txBox="1">
            <a:spLocks/>
          </p:cNvSpPr>
          <p:nvPr/>
        </p:nvSpPr>
        <p:spPr>
          <a:xfrm>
            <a:off x="3107381" y="1484784"/>
            <a:ext cx="1575792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limit</a:t>
            </a:r>
          </a:p>
        </p:txBody>
      </p:sp>
      <p:sp>
        <p:nvSpPr>
          <p:cNvPr id="29" name="Title 9">
            <a:extLst>
              <a:ext uri="{FF2B5EF4-FFF2-40B4-BE49-F238E27FC236}">
                <a16:creationId xmlns:a16="http://schemas.microsoft.com/office/drawing/2014/main" id="{2E7FC135-D0DF-47AB-AC80-1D2EAF9C2F06}"/>
              </a:ext>
            </a:extLst>
          </p:cNvPr>
          <p:cNvSpPr txBox="1">
            <a:spLocks/>
          </p:cNvSpPr>
          <p:nvPr/>
        </p:nvSpPr>
        <p:spPr>
          <a:xfrm>
            <a:off x="3107381" y="1886142"/>
            <a:ext cx="813333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</a:p>
        </p:txBody>
      </p:sp>
      <p:sp>
        <p:nvSpPr>
          <p:cNvPr id="30" name="Title 9">
            <a:extLst>
              <a:ext uri="{FF2B5EF4-FFF2-40B4-BE49-F238E27FC236}">
                <a16:creationId xmlns:a16="http://schemas.microsoft.com/office/drawing/2014/main" id="{E01A09EB-8866-4B4A-974C-32D8A43C6400}"/>
              </a:ext>
            </a:extLst>
          </p:cNvPr>
          <p:cNvSpPr txBox="1">
            <a:spLocks/>
          </p:cNvSpPr>
          <p:nvPr/>
        </p:nvSpPr>
        <p:spPr>
          <a:xfrm>
            <a:off x="3752489" y="1881045"/>
            <a:ext cx="1055631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Stacked</a:t>
            </a:r>
          </a:p>
        </p:txBody>
      </p:sp>
      <p:sp>
        <p:nvSpPr>
          <p:cNvPr id="31" name="Title 9">
            <a:extLst>
              <a:ext uri="{FF2B5EF4-FFF2-40B4-BE49-F238E27FC236}">
                <a16:creationId xmlns:a16="http://schemas.microsoft.com/office/drawing/2014/main" id="{A6123F45-57E7-40C7-B162-8CF2B6018F29}"/>
              </a:ext>
            </a:extLst>
          </p:cNvPr>
          <p:cNvSpPr txBox="1">
            <a:spLocks/>
          </p:cNvSpPr>
          <p:nvPr/>
        </p:nvSpPr>
        <p:spPr>
          <a:xfrm>
            <a:off x="4527944" y="1753424"/>
            <a:ext cx="1440160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FOV single 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exposure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en-A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deg)</a:t>
            </a: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A26F90AB-FD31-40C7-B08E-D734E3DC9032}"/>
              </a:ext>
            </a:extLst>
          </p:cNvPr>
          <p:cNvSpPr txBox="1">
            <a:spLocks/>
          </p:cNvSpPr>
          <p:nvPr/>
        </p:nvSpPr>
        <p:spPr>
          <a:xfrm>
            <a:off x="5652120" y="1772816"/>
            <a:ext cx="1440160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Sky 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coverage</a:t>
            </a:r>
          </a:p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A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deg)</a:t>
            </a:r>
          </a:p>
        </p:txBody>
      </p:sp>
      <p:sp>
        <p:nvSpPr>
          <p:cNvPr id="33" name="Title 9">
            <a:extLst>
              <a:ext uri="{FF2B5EF4-FFF2-40B4-BE49-F238E27FC236}">
                <a16:creationId xmlns:a16="http://schemas.microsoft.com/office/drawing/2014/main" id="{FBD99002-3385-4BC3-A950-EAE761364957}"/>
              </a:ext>
            </a:extLst>
          </p:cNvPr>
          <p:cNvSpPr txBox="1">
            <a:spLocks/>
          </p:cNvSpPr>
          <p:nvPr/>
        </p:nvSpPr>
        <p:spPr>
          <a:xfrm>
            <a:off x="6665621" y="1772771"/>
            <a:ext cx="1105747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Cadence</a:t>
            </a:r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B6AF28E8-A13E-4EBC-B6D6-869CDB5E8BDF}"/>
              </a:ext>
            </a:extLst>
          </p:cNvPr>
          <p:cNvSpPr txBox="1">
            <a:spLocks/>
          </p:cNvSpPr>
          <p:nvPr/>
        </p:nvSpPr>
        <p:spPr>
          <a:xfrm>
            <a:off x="7747695" y="1783593"/>
            <a:ext cx="601621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</a:t>
            </a:r>
          </a:p>
        </p:txBody>
      </p:sp>
      <p:sp>
        <p:nvSpPr>
          <p:cNvPr id="35" name="Title 9">
            <a:extLst>
              <a:ext uri="{FF2B5EF4-FFF2-40B4-BE49-F238E27FC236}">
                <a16:creationId xmlns:a16="http://schemas.microsoft.com/office/drawing/2014/main" id="{E2F3C6DE-299D-4744-B2B5-53DCC5AEB37C}"/>
              </a:ext>
            </a:extLst>
          </p:cNvPr>
          <p:cNvSpPr txBox="1">
            <a:spLocks/>
          </p:cNvSpPr>
          <p:nvPr/>
        </p:nvSpPr>
        <p:spPr>
          <a:xfrm>
            <a:off x="8465973" y="1782895"/>
            <a:ext cx="771967" cy="455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D6E248-9941-4D5F-AC88-8B42AD868C77}"/>
              </a:ext>
            </a:extLst>
          </p:cNvPr>
          <p:cNvSpPr/>
          <p:nvPr/>
        </p:nvSpPr>
        <p:spPr>
          <a:xfrm>
            <a:off x="6764795" y="2759529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567024-A8F1-481F-B701-773C77FCDCDE}"/>
              </a:ext>
            </a:extLst>
          </p:cNvPr>
          <p:cNvSpPr/>
          <p:nvPr/>
        </p:nvSpPr>
        <p:spPr>
          <a:xfrm>
            <a:off x="6764795" y="3049143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48E2A0-5483-4BD4-BBAF-D514958DD670}"/>
              </a:ext>
            </a:extLst>
          </p:cNvPr>
          <p:cNvSpPr/>
          <p:nvPr/>
        </p:nvSpPr>
        <p:spPr>
          <a:xfrm>
            <a:off x="6738305" y="3488042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0B2E75B-C5F0-45CB-A7C6-AFB976EB8D0A}"/>
              </a:ext>
            </a:extLst>
          </p:cNvPr>
          <p:cNvSpPr/>
          <p:nvPr/>
        </p:nvSpPr>
        <p:spPr>
          <a:xfrm>
            <a:off x="6741563" y="3924331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4EEEB1-E855-4540-9CD7-7DFD7DE0E927}"/>
              </a:ext>
            </a:extLst>
          </p:cNvPr>
          <p:cNvSpPr/>
          <p:nvPr/>
        </p:nvSpPr>
        <p:spPr>
          <a:xfrm>
            <a:off x="6764795" y="2473344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131874-974B-4D1A-8E3E-4FED4251C56C}"/>
              </a:ext>
            </a:extLst>
          </p:cNvPr>
          <p:cNvSpPr/>
          <p:nvPr/>
        </p:nvSpPr>
        <p:spPr>
          <a:xfrm>
            <a:off x="6768991" y="4193731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945E36-859F-42C2-BD58-3254B6341C99}"/>
              </a:ext>
            </a:extLst>
          </p:cNvPr>
          <p:cNvSpPr/>
          <p:nvPr/>
        </p:nvSpPr>
        <p:spPr>
          <a:xfrm>
            <a:off x="6732240" y="4500626"/>
            <a:ext cx="771890" cy="219456"/>
          </a:xfrm>
          <a:prstGeom prst="rect">
            <a:avLst/>
          </a:prstGeom>
          <a:solidFill>
            <a:srgbClr val="DFFC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65C3F8-F7A7-4059-8B8A-58EE14093DC1}"/>
              </a:ext>
            </a:extLst>
          </p:cNvPr>
          <p:cNvSpPr/>
          <p:nvPr/>
        </p:nvSpPr>
        <p:spPr>
          <a:xfrm>
            <a:off x="7677988" y="4195543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C0A935C-677C-4DF7-8896-089E8B621C36}"/>
              </a:ext>
            </a:extLst>
          </p:cNvPr>
          <p:cNvSpPr/>
          <p:nvPr/>
        </p:nvSpPr>
        <p:spPr>
          <a:xfrm>
            <a:off x="7718060" y="3039487"/>
            <a:ext cx="631256" cy="219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1A72E2-074B-46A9-A152-4CBF0424FEFB}"/>
              </a:ext>
            </a:extLst>
          </p:cNvPr>
          <p:cNvSpPr/>
          <p:nvPr/>
        </p:nvSpPr>
        <p:spPr>
          <a:xfrm>
            <a:off x="7673845" y="2754470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3B5724-FFD8-4B29-979E-D84841F964B5}"/>
              </a:ext>
            </a:extLst>
          </p:cNvPr>
          <p:cNvSpPr/>
          <p:nvPr/>
        </p:nvSpPr>
        <p:spPr>
          <a:xfrm>
            <a:off x="5425319" y="6513809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AF76BC-57C5-42E5-920A-711AFAD2A111}"/>
              </a:ext>
            </a:extLst>
          </p:cNvPr>
          <p:cNvSpPr/>
          <p:nvPr/>
        </p:nvSpPr>
        <p:spPr>
          <a:xfrm>
            <a:off x="7659503" y="3905438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6DE37BF-8AC3-4639-AA3F-1F27A3308DEF}"/>
              </a:ext>
            </a:extLst>
          </p:cNvPr>
          <p:cNvSpPr/>
          <p:nvPr/>
        </p:nvSpPr>
        <p:spPr>
          <a:xfrm>
            <a:off x="7673845" y="2468831"/>
            <a:ext cx="548640" cy="21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DE630D-6993-4F6F-AC56-2948453EC358}"/>
              </a:ext>
            </a:extLst>
          </p:cNvPr>
          <p:cNvSpPr/>
          <p:nvPr/>
        </p:nvSpPr>
        <p:spPr>
          <a:xfrm>
            <a:off x="7717018" y="3356992"/>
            <a:ext cx="631255" cy="4693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D17C73-9D70-4EDB-A0BA-8AD67D69B43B}"/>
              </a:ext>
            </a:extLst>
          </p:cNvPr>
          <p:cNvSpPr/>
          <p:nvPr/>
        </p:nvSpPr>
        <p:spPr>
          <a:xfrm>
            <a:off x="7673845" y="4461742"/>
            <a:ext cx="674428" cy="542916"/>
          </a:xfrm>
          <a:prstGeom prst="rect">
            <a:avLst/>
          </a:prstGeom>
          <a:solidFill>
            <a:srgbClr val="DFFC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9">
            <a:extLst>
              <a:ext uri="{FF2B5EF4-FFF2-40B4-BE49-F238E27FC236}">
                <a16:creationId xmlns:a16="http://schemas.microsoft.com/office/drawing/2014/main" id="{6FF9B3A5-7FB5-4D32-96A2-3CD7B8267C83}"/>
              </a:ext>
            </a:extLst>
          </p:cNvPr>
          <p:cNvSpPr txBox="1">
            <a:spLocks/>
          </p:cNvSpPr>
          <p:nvPr/>
        </p:nvSpPr>
        <p:spPr>
          <a:xfrm>
            <a:off x="6735609" y="2426749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1 week</a:t>
            </a:r>
          </a:p>
        </p:txBody>
      </p:sp>
      <p:sp>
        <p:nvSpPr>
          <p:cNvPr id="52" name="Title 9">
            <a:extLst>
              <a:ext uri="{FF2B5EF4-FFF2-40B4-BE49-F238E27FC236}">
                <a16:creationId xmlns:a16="http://schemas.microsoft.com/office/drawing/2014/main" id="{C90C8725-BDE5-4B71-AF80-D520A326DA87}"/>
              </a:ext>
            </a:extLst>
          </p:cNvPr>
          <p:cNvSpPr txBox="1">
            <a:spLocks/>
          </p:cNvSpPr>
          <p:nvPr/>
        </p:nvSpPr>
        <p:spPr>
          <a:xfrm>
            <a:off x="6756568" y="2728771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&gt;1 day</a:t>
            </a:r>
          </a:p>
        </p:txBody>
      </p:sp>
      <p:sp>
        <p:nvSpPr>
          <p:cNvPr id="53" name="Title 9">
            <a:extLst>
              <a:ext uri="{FF2B5EF4-FFF2-40B4-BE49-F238E27FC236}">
                <a16:creationId xmlns:a16="http://schemas.microsoft.com/office/drawing/2014/main" id="{87CF1ABD-4EF1-44AD-870A-638ED251DE2F}"/>
              </a:ext>
            </a:extLst>
          </p:cNvPr>
          <p:cNvSpPr txBox="1">
            <a:spLocks/>
          </p:cNvSpPr>
          <p:nvPr/>
        </p:nvSpPr>
        <p:spPr>
          <a:xfrm>
            <a:off x="6768991" y="4192749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2 days</a:t>
            </a:r>
          </a:p>
        </p:txBody>
      </p:sp>
      <p:sp>
        <p:nvSpPr>
          <p:cNvPr id="54" name="Title 9">
            <a:extLst>
              <a:ext uri="{FF2B5EF4-FFF2-40B4-BE49-F238E27FC236}">
                <a16:creationId xmlns:a16="http://schemas.microsoft.com/office/drawing/2014/main" id="{49D60619-BD0A-4179-8B01-A018E82C7469}"/>
              </a:ext>
            </a:extLst>
          </p:cNvPr>
          <p:cNvSpPr txBox="1">
            <a:spLocks/>
          </p:cNvSpPr>
          <p:nvPr/>
        </p:nvSpPr>
        <p:spPr>
          <a:xfrm>
            <a:off x="6741453" y="4494957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b="1" dirty="0">
                <a:solidFill>
                  <a:srgbClr val="FF0000"/>
                </a:solidFill>
              </a:rPr>
              <a:t>30 min</a:t>
            </a:r>
          </a:p>
        </p:txBody>
      </p:sp>
      <p:sp>
        <p:nvSpPr>
          <p:cNvPr id="55" name="Title 9">
            <a:extLst>
              <a:ext uri="{FF2B5EF4-FFF2-40B4-BE49-F238E27FC236}">
                <a16:creationId xmlns:a16="http://schemas.microsoft.com/office/drawing/2014/main" id="{2F69A456-5D3F-48B6-917F-DEC69EF5BFDA}"/>
              </a:ext>
            </a:extLst>
          </p:cNvPr>
          <p:cNvSpPr txBox="1">
            <a:spLocks/>
          </p:cNvSpPr>
          <p:nvPr/>
        </p:nvSpPr>
        <p:spPr>
          <a:xfrm>
            <a:off x="7708095" y="2449177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Chile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8DD21FF4-12F8-441A-A5EB-DDE036F3D0EC}"/>
              </a:ext>
            </a:extLst>
          </p:cNvPr>
          <p:cNvSpPr txBox="1">
            <a:spLocks/>
          </p:cNvSpPr>
          <p:nvPr/>
        </p:nvSpPr>
        <p:spPr>
          <a:xfrm>
            <a:off x="7679758" y="2736087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China</a:t>
            </a:r>
          </a:p>
        </p:txBody>
      </p:sp>
      <p:sp>
        <p:nvSpPr>
          <p:cNvPr id="57" name="Title 9">
            <a:extLst>
              <a:ext uri="{FF2B5EF4-FFF2-40B4-BE49-F238E27FC236}">
                <a16:creationId xmlns:a16="http://schemas.microsoft.com/office/drawing/2014/main" id="{FC74BD6C-21B7-47EE-A0D6-75E7A8E7873C}"/>
              </a:ext>
            </a:extLst>
          </p:cNvPr>
          <p:cNvSpPr txBox="1">
            <a:spLocks/>
          </p:cNvSpPr>
          <p:nvPr/>
        </p:nvSpPr>
        <p:spPr>
          <a:xfrm>
            <a:off x="7631948" y="3032067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Hawaii</a:t>
            </a:r>
          </a:p>
        </p:txBody>
      </p:sp>
      <p:sp>
        <p:nvSpPr>
          <p:cNvPr id="58" name="Title 9">
            <a:extLst>
              <a:ext uri="{FF2B5EF4-FFF2-40B4-BE49-F238E27FC236}">
                <a16:creationId xmlns:a16="http://schemas.microsoft.com/office/drawing/2014/main" id="{DA052D72-172E-4D81-A68B-A500BCAA38FF}"/>
              </a:ext>
            </a:extLst>
          </p:cNvPr>
          <p:cNvSpPr txBox="1">
            <a:spLocks/>
          </p:cNvSpPr>
          <p:nvPr/>
        </p:nvSpPr>
        <p:spPr>
          <a:xfrm>
            <a:off x="7561337" y="3494028"/>
            <a:ext cx="1036829" cy="179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Australia</a:t>
            </a:r>
          </a:p>
        </p:txBody>
      </p:sp>
      <p:sp>
        <p:nvSpPr>
          <p:cNvPr id="59" name="Title 9">
            <a:extLst>
              <a:ext uri="{FF2B5EF4-FFF2-40B4-BE49-F238E27FC236}">
                <a16:creationId xmlns:a16="http://schemas.microsoft.com/office/drawing/2014/main" id="{68A80F85-1254-4B8B-A3C1-DE36CA9ED2C4}"/>
              </a:ext>
            </a:extLst>
          </p:cNvPr>
          <p:cNvSpPr txBox="1">
            <a:spLocks/>
          </p:cNvSpPr>
          <p:nvPr/>
        </p:nvSpPr>
        <p:spPr>
          <a:xfrm>
            <a:off x="7726261" y="4176290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USA</a:t>
            </a:r>
          </a:p>
        </p:txBody>
      </p:sp>
      <p:sp>
        <p:nvSpPr>
          <p:cNvPr id="60" name="Title 9">
            <a:extLst>
              <a:ext uri="{FF2B5EF4-FFF2-40B4-BE49-F238E27FC236}">
                <a16:creationId xmlns:a16="http://schemas.microsoft.com/office/drawing/2014/main" id="{EA85BCA0-25C0-44A8-BFA2-E9B876E01D1A}"/>
              </a:ext>
            </a:extLst>
          </p:cNvPr>
          <p:cNvSpPr txBox="1">
            <a:spLocks/>
          </p:cNvSpPr>
          <p:nvPr/>
        </p:nvSpPr>
        <p:spPr>
          <a:xfrm>
            <a:off x="6732240" y="3021683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1 week</a:t>
            </a:r>
          </a:p>
        </p:txBody>
      </p:sp>
      <p:sp>
        <p:nvSpPr>
          <p:cNvPr id="61" name="Title 9">
            <a:extLst>
              <a:ext uri="{FF2B5EF4-FFF2-40B4-BE49-F238E27FC236}">
                <a16:creationId xmlns:a16="http://schemas.microsoft.com/office/drawing/2014/main" id="{D06B03F2-AE27-42A3-9572-338DB63DFC5C}"/>
              </a:ext>
            </a:extLst>
          </p:cNvPr>
          <p:cNvSpPr txBox="1">
            <a:spLocks/>
          </p:cNvSpPr>
          <p:nvPr/>
        </p:nvSpPr>
        <p:spPr>
          <a:xfrm>
            <a:off x="6740894" y="3476631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1 week</a:t>
            </a:r>
          </a:p>
        </p:txBody>
      </p:sp>
      <p:sp>
        <p:nvSpPr>
          <p:cNvPr id="62" name="Title 9">
            <a:extLst>
              <a:ext uri="{FF2B5EF4-FFF2-40B4-BE49-F238E27FC236}">
                <a16:creationId xmlns:a16="http://schemas.microsoft.com/office/drawing/2014/main" id="{1D9AB021-0AC2-4328-AADD-476E3322AD92}"/>
              </a:ext>
            </a:extLst>
          </p:cNvPr>
          <p:cNvSpPr txBox="1">
            <a:spLocks/>
          </p:cNvSpPr>
          <p:nvPr/>
        </p:nvSpPr>
        <p:spPr>
          <a:xfrm>
            <a:off x="6748336" y="3882591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&gt;1 day</a:t>
            </a:r>
          </a:p>
        </p:txBody>
      </p:sp>
      <p:sp>
        <p:nvSpPr>
          <p:cNvPr id="63" name="Title 9">
            <a:extLst>
              <a:ext uri="{FF2B5EF4-FFF2-40B4-BE49-F238E27FC236}">
                <a16:creationId xmlns:a16="http://schemas.microsoft.com/office/drawing/2014/main" id="{AE7CD0EC-5066-44EF-8229-B133036C3885}"/>
              </a:ext>
            </a:extLst>
          </p:cNvPr>
          <p:cNvSpPr txBox="1">
            <a:spLocks/>
          </p:cNvSpPr>
          <p:nvPr/>
        </p:nvSpPr>
        <p:spPr>
          <a:xfrm>
            <a:off x="7683765" y="3890625"/>
            <a:ext cx="776667" cy="244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China</a:t>
            </a:r>
          </a:p>
        </p:txBody>
      </p:sp>
      <p:sp>
        <p:nvSpPr>
          <p:cNvPr id="64" name="Title 9">
            <a:extLst>
              <a:ext uri="{FF2B5EF4-FFF2-40B4-BE49-F238E27FC236}">
                <a16:creationId xmlns:a16="http://schemas.microsoft.com/office/drawing/2014/main" id="{3F108564-90A5-4C3A-82B2-C49BE9EA22CF}"/>
              </a:ext>
            </a:extLst>
          </p:cNvPr>
          <p:cNvSpPr txBox="1">
            <a:spLocks/>
          </p:cNvSpPr>
          <p:nvPr/>
        </p:nvSpPr>
        <p:spPr>
          <a:xfrm>
            <a:off x="7596336" y="4590472"/>
            <a:ext cx="940374" cy="244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dirty="0"/>
              <a:t>China +global</a:t>
            </a:r>
          </a:p>
        </p:txBody>
      </p:sp>
      <p:sp>
        <p:nvSpPr>
          <p:cNvPr id="65" name="Title 9">
            <a:extLst>
              <a:ext uri="{FF2B5EF4-FFF2-40B4-BE49-F238E27FC236}">
                <a16:creationId xmlns:a16="http://schemas.microsoft.com/office/drawing/2014/main" id="{A90B6563-BBFC-42B1-AB26-C0B630C65DFC}"/>
              </a:ext>
            </a:extLst>
          </p:cNvPr>
          <p:cNvSpPr txBox="1">
            <a:spLocks/>
          </p:cNvSpPr>
          <p:nvPr/>
        </p:nvSpPr>
        <p:spPr>
          <a:xfrm>
            <a:off x="35496" y="4605871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b="1">
                <a:solidFill>
                  <a:srgbClr val="FF0000"/>
                </a:solidFill>
              </a:rPr>
              <a:t>Sitian-I</a:t>
            </a:r>
            <a:endParaRPr lang="en-AU" sz="1600" b="1" dirty="0">
              <a:solidFill>
                <a:srgbClr val="FF0000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036AEA-5703-40A1-9FDB-46DFD35D43C0}"/>
              </a:ext>
            </a:extLst>
          </p:cNvPr>
          <p:cNvSpPr/>
          <p:nvPr/>
        </p:nvSpPr>
        <p:spPr>
          <a:xfrm>
            <a:off x="4760703" y="4457254"/>
            <a:ext cx="771890" cy="219456"/>
          </a:xfrm>
          <a:prstGeom prst="rect">
            <a:avLst/>
          </a:prstGeom>
          <a:solidFill>
            <a:srgbClr val="DFFC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itle 9">
            <a:extLst>
              <a:ext uri="{FF2B5EF4-FFF2-40B4-BE49-F238E27FC236}">
                <a16:creationId xmlns:a16="http://schemas.microsoft.com/office/drawing/2014/main" id="{AD0C02BC-608D-4699-A3ED-1E2078576663}"/>
              </a:ext>
            </a:extLst>
          </p:cNvPr>
          <p:cNvSpPr txBox="1">
            <a:spLocks/>
          </p:cNvSpPr>
          <p:nvPr/>
        </p:nvSpPr>
        <p:spPr>
          <a:xfrm>
            <a:off x="4833375" y="4500285"/>
            <a:ext cx="862957" cy="22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600" b="1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61F3BD6-AE9C-4005-88B3-F9BDDA829D98}"/>
              </a:ext>
            </a:extLst>
          </p:cNvPr>
          <p:cNvSpPr/>
          <p:nvPr/>
        </p:nvSpPr>
        <p:spPr>
          <a:xfrm>
            <a:off x="8460432" y="4470260"/>
            <a:ext cx="556524" cy="542916"/>
          </a:xfrm>
          <a:prstGeom prst="rect">
            <a:avLst/>
          </a:prstGeom>
          <a:solidFill>
            <a:srgbClr val="DFFC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itle 9">
            <a:extLst>
              <a:ext uri="{FF2B5EF4-FFF2-40B4-BE49-F238E27FC236}">
                <a16:creationId xmlns:a16="http://schemas.microsoft.com/office/drawing/2014/main" id="{92124D78-3755-4A6B-B2E2-B4F1BF170040}"/>
              </a:ext>
            </a:extLst>
          </p:cNvPr>
          <p:cNvSpPr txBox="1">
            <a:spLocks/>
          </p:cNvSpPr>
          <p:nvPr/>
        </p:nvSpPr>
        <p:spPr>
          <a:xfrm>
            <a:off x="8384154" y="4631553"/>
            <a:ext cx="940374" cy="244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1400" dirty="0"/>
              <a:t>~2030</a:t>
            </a:r>
          </a:p>
        </p:txBody>
      </p:sp>
    </p:spTree>
    <p:extLst>
      <p:ext uri="{BB962C8B-B14F-4D97-AF65-F5344CB8AC3E}">
        <p14:creationId xmlns:p14="http://schemas.microsoft.com/office/powerpoint/2010/main" val="424680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EA3AB9BD-4F38-44C5-94E8-593C1AC877B9}"/>
              </a:ext>
            </a:extLst>
          </p:cNvPr>
          <p:cNvSpPr txBox="1">
            <a:spLocks/>
          </p:cNvSpPr>
          <p:nvPr/>
        </p:nvSpPr>
        <p:spPr>
          <a:xfrm>
            <a:off x="1115616" y="116632"/>
            <a:ext cx="810039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world-wide location of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units</a:t>
            </a:r>
          </a:p>
        </p:txBody>
      </p:sp>
      <p:grpSp>
        <p:nvGrpSpPr>
          <p:cNvPr id="6" name="组 10">
            <a:extLst>
              <a:ext uri="{FF2B5EF4-FFF2-40B4-BE49-F238E27FC236}">
                <a16:creationId xmlns:a16="http://schemas.microsoft.com/office/drawing/2014/main" id="{5E7E3F90-5D32-428B-853C-70F8CF75D74B}"/>
              </a:ext>
            </a:extLst>
          </p:cNvPr>
          <p:cNvGrpSpPr/>
          <p:nvPr/>
        </p:nvGrpSpPr>
        <p:grpSpPr>
          <a:xfrm>
            <a:off x="107504" y="1022931"/>
            <a:ext cx="8928992" cy="5718437"/>
            <a:chOff x="1227307" y="458526"/>
            <a:chExt cx="8928992" cy="5718437"/>
          </a:xfrm>
        </p:grpSpPr>
        <p:pic>
          <p:nvPicPr>
            <p:cNvPr id="7" name="图片 49">
              <a:extLst>
                <a:ext uri="{FF2B5EF4-FFF2-40B4-BE49-F238E27FC236}">
                  <a16:creationId xmlns:a16="http://schemas.microsoft.com/office/drawing/2014/main" id="{743F5B5A-00F6-447E-A767-3C7E49FA97F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9316" r="11142" b="12831"/>
            <a:stretch>
              <a:fillRect/>
            </a:stretch>
          </p:blipFill>
          <p:spPr bwMode="auto">
            <a:xfrm>
              <a:off x="1227307" y="458526"/>
              <a:ext cx="8928992" cy="5718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文本框 4">
              <a:extLst>
                <a:ext uri="{FF2B5EF4-FFF2-40B4-BE49-F238E27FC236}">
                  <a16:creationId xmlns:a16="http://schemas.microsoft.com/office/drawing/2014/main" id="{C6B78EEB-DD45-430F-B4BB-AEE5F7D23618}"/>
                </a:ext>
              </a:extLst>
            </p:cNvPr>
            <p:cNvSpPr txBox="1"/>
            <p:nvPr/>
          </p:nvSpPr>
          <p:spPr>
            <a:xfrm>
              <a:off x="1636990" y="2568102"/>
              <a:ext cx="1225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Spain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id="{393B3877-BD35-48FE-A724-497E78839E98}"/>
                </a:ext>
              </a:extLst>
            </p:cNvPr>
            <p:cNvSpPr txBox="1"/>
            <p:nvPr/>
          </p:nvSpPr>
          <p:spPr>
            <a:xfrm>
              <a:off x="4019207" y="292065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China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107A02DE-314A-4B3F-A8FC-53D77E59783E}"/>
                </a:ext>
              </a:extLst>
            </p:cNvPr>
            <p:cNvSpPr txBox="1"/>
            <p:nvPr/>
          </p:nvSpPr>
          <p:spPr>
            <a:xfrm>
              <a:off x="7842737" y="268909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USA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7E136BFE-64B7-414A-BB38-9E8F7CE89EAD}"/>
                </a:ext>
              </a:extLst>
            </p:cNvPr>
            <p:cNvSpPr txBox="1"/>
            <p:nvPr/>
          </p:nvSpPr>
          <p:spPr>
            <a:xfrm>
              <a:off x="1940293" y="5029948"/>
              <a:ext cx="1493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South Africa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文本框 8">
              <a:extLst>
                <a:ext uri="{FF2B5EF4-FFF2-40B4-BE49-F238E27FC236}">
                  <a16:creationId xmlns:a16="http://schemas.microsoft.com/office/drawing/2014/main" id="{59F55061-C349-42F0-AAB7-028FF7573F76}"/>
                </a:ext>
              </a:extLst>
            </p:cNvPr>
            <p:cNvSpPr txBox="1"/>
            <p:nvPr/>
          </p:nvSpPr>
          <p:spPr>
            <a:xfrm>
              <a:off x="5121113" y="4845282"/>
              <a:ext cx="1493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Australia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7325F5CE-EDD2-45FB-87A1-F9FFA58229DA}"/>
                </a:ext>
              </a:extLst>
            </p:cNvPr>
            <p:cNvSpPr txBox="1"/>
            <p:nvPr/>
          </p:nvSpPr>
          <p:spPr>
            <a:xfrm>
              <a:off x="8641903" y="5006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Chile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00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7" y="-963488"/>
            <a:ext cx="9094126" cy="677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5445224"/>
            <a:ext cx="73448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sym typeface="Gill Sans"/>
              </a:rPr>
              <a:t>Cierro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sym typeface="Gill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sym typeface="Gill Sans"/>
              </a:rPr>
              <a:t>Ventarrones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sym typeface="Gill Sans"/>
              </a:rPr>
              <a:t> available for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"/>
                <a:sym typeface="Gill Sans"/>
              </a:rPr>
              <a:t> SITIAN units</a:t>
            </a:r>
          </a:p>
          <a:p>
            <a:pPr lvl="0" defTabSz="914400"/>
            <a:r>
              <a:rPr lang="en-US" sz="2000" i="1" dirty="0"/>
              <a:t>Agreement through the South America Center for Astronomy </a:t>
            </a:r>
          </a:p>
          <a:p>
            <a:pPr lvl="0" defTabSz="914400"/>
            <a:r>
              <a:rPr lang="en-US" sz="2000" i="1" dirty="0"/>
              <a:t>of the Chinese Academy of Sciences (CASSACA)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D56AD0C-92D3-4AA0-B189-157AF3D7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362"/>
            <a:ext cx="9143999" cy="68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8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4625"/>
            <a:ext cx="78867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6012577"/>
            <a:ext cx="6136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Site: Teide + operation + Science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0232" y="6021288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Rafael Rebolo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IAC director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796213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5868561"/>
            <a:ext cx="5904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Site: SSO + operation + Science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8236" y="5930116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Jeff Cooke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sym typeface="Gill Sans"/>
              </a:rPr>
              <a:t>Anna Moore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8643B3-65FB-4306-AD18-0F7FD03D3455}"/>
              </a:ext>
            </a:extLst>
          </p:cNvPr>
          <p:cNvSpPr/>
          <p:nvPr/>
        </p:nvSpPr>
        <p:spPr bwMode="auto">
          <a:xfrm>
            <a:off x="1259632" y="2276872"/>
            <a:ext cx="6624736" cy="72008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/>
              <a:ea typeface="Heiti SC Light"/>
              <a:cs typeface="Heiti SC Light"/>
              <a:sym typeface="Gill Sans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6118985C-68CB-42C6-B44E-36DB716029BD}"/>
              </a:ext>
            </a:extLst>
          </p:cNvPr>
          <p:cNvSpPr txBox="1">
            <a:spLocks/>
          </p:cNvSpPr>
          <p:nvPr/>
        </p:nvSpPr>
        <p:spPr>
          <a:xfrm>
            <a:off x="1198661" y="2076629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ACAMAR meeting in Melbourne</a:t>
            </a:r>
            <a:endParaRPr lang="en-A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475656" y="116632"/>
            <a:ext cx="756084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specs of the 1-m telescopes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ADE0BB-E503-4E0F-B6AC-0BC4FB8F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88" y="980728"/>
            <a:ext cx="8662108" cy="4309235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712FEA28-2FF5-4266-846D-87E20139D31A}"/>
              </a:ext>
            </a:extLst>
          </p:cNvPr>
          <p:cNvSpPr txBox="1"/>
          <p:nvPr/>
        </p:nvSpPr>
        <p:spPr>
          <a:xfrm>
            <a:off x="683568" y="312298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00">
                <a:latin typeface="Arial" charset="0"/>
                <a:ea typeface="Arial" charset="0"/>
                <a:cs typeface="Arial" charset="0"/>
              </a:rPr>
              <a:t>CCD/CMOS 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camera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C9A133B5-CBE3-4A38-9A3C-DA1922D1AE8C}"/>
              </a:ext>
            </a:extLst>
          </p:cNvPr>
          <p:cNvSpPr txBox="1"/>
          <p:nvPr/>
        </p:nvSpPr>
        <p:spPr>
          <a:xfrm>
            <a:off x="2548682" y="5311624"/>
            <a:ext cx="4687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 of primary mirror = 1.3m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 of correction plate = 1.0m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 ratio = 2.06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encircled energy within 1”.4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size = 1” (10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304059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E4C74-DAB0-4D93-A7E2-CE98BD76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1448DED5-2A21-4E0C-94F1-6944227785D3}"/>
              </a:ext>
            </a:extLst>
          </p:cNvPr>
          <p:cNvSpPr txBox="1">
            <a:spLocks/>
          </p:cNvSpPr>
          <p:nvPr/>
        </p:nvSpPr>
        <p:spPr>
          <a:xfrm>
            <a:off x="1187624" y="114464"/>
            <a:ext cx="784887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Fast-variable optical sky still mostly unexplored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D14A5-E04C-43D6-905C-8CE6F22F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4" y="980728"/>
            <a:ext cx="7848872" cy="5868521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D2836C67-2CAE-4B13-8321-FEDF04362F9F}"/>
              </a:ext>
            </a:extLst>
          </p:cNvPr>
          <p:cNvSpPr txBox="1">
            <a:spLocks/>
          </p:cNvSpPr>
          <p:nvPr/>
        </p:nvSpPr>
        <p:spPr>
          <a:xfrm>
            <a:off x="2195736" y="4941168"/>
            <a:ext cx="27003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 flares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5D5B814C-D004-4F64-9FFC-994FF36D5D24}"/>
              </a:ext>
            </a:extLst>
          </p:cNvPr>
          <p:cNvSpPr txBox="1">
            <a:spLocks/>
          </p:cNvSpPr>
          <p:nvPr/>
        </p:nvSpPr>
        <p:spPr>
          <a:xfrm rot="20752643">
            <a:off x="1793087" y="4184464"/>
            <a:ext cx="330398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Ultraluminous</a:t>
            </a:r>
            <a:r>
              <a:rPr lang="en-A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X-ray bursts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DB79B01C-55A5-44C2-8CEE-38BFED05239F}"/>
              </a:ext>
            </a:extLst>
          </p:cNvPr>
          <p:cNvSpPr txBox="1">
            <a:spLocks/>
          </p:cNvSpPr>
          <p:nvPr/>
        </p:nvSpPr>
        <p:spPr>
          <a:xfrm>
            <a:off x="3391073" y="3498840"/>
            <a:ext cx="1684983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Kilonovae</a:t>
            </a:r>
            <a:endParaRPr lang="en-A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4A05FD-D84B-4CD0-AEEB-C24588B75A64}"/>
              </a:ext>
            </a:extLst>
          </p:cNvPr>
          <p:cNvSpPr txBox="1">
            <a:spLocks/>
          </p:cNvSpPr>
          <p:nvPr/>
        </p:nvSpPr>
        <p:spPr>
          <a:xfrm rot="20426830">
            <a:off x="2179032" y="3066838"/>
            <a:ext cx="312396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Tidal disruption events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4233BC35-3F6B-4CCE-BFBA-3311C930624D}"/>
              </a:ext>
            </a:extLst>
          </p:cNvPr>
          <p:cNvSpPr txBox="1">
            <a:spLocks/>
          </p:cNvSpPr>
          <p:nvPr/>
        </p:nvSpPr>
        <p:spPr>
          <a:xfrm>
            <a:off x="1748152" y="2752971"/>
            <a:ext cx="27003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shock breakout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665F0CE-2B8A-4137-9B69-EC4A2CDC2131}"/>
              </a:ext>
            </a:extLst>
          </p:cNvPr>
          <p:cNvSpPr txBox="1">
            <a:spLocks/>
          </p:cNvSpPr>
          <p:nvPr/>
        </p:nvSpPr>
        <p:spPr>
          <a:xfrm>
            <a:off x="1727711" y="2257474"/>
            <a:ext cx="27003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WD collapse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720DA6-0C86-4836-8229-1704BD2C87AE}"/>
              </a:ext>
            </a:extLst>
          </p:cNvPr>
          <p:cNvCxnSpPr>
            <a:cxnSpLocks/>
          </p:cNvCxnSpPr>
          <p:nvPr/>
        </p:nvCxnSpPr>
        <p:spPr>
          <a:xfrm flipH="1">
            <a:off x="5126470" y="989479"/>
            <a:ext cx="21594" cy="5103817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7">
            <a:extLst>
              <a:ext uri="{FF2B5EF4-FFF2-40B4-BE49-F238E27FC236}">
                <a16:creationId xmlns:a16="http://schemas.microsoft.com/office/drawing/2014/main" id="{98DF3C7F-BADE-4F14-8D76-8A9CA88E8BD2}"/>
              </a:ext>
            </a:extLst>
          </p:cNvPr>
          <p:cNvSpPr txBox="1"/>
          <p:nvPr/>
        </p:nvSpPr>
        <p:spPr>
          <a:xfrm>
            <a:off x="5354039" y="692696"/>
            <a:ext cx="345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(adapted from Kulkarni 2012)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7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051720" y="116632"/>
            <a:ext cx="756084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Cameras for the 1-m telescopes</a:t>
            </a: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C9A133B5-CBE3-4A38-9A3C-DA1922D1AE8C}"/>
              </a:ext>
            </a:extLst>
          </p:cNvPr>
          <p:cNvSpPr txBox="1"/>
          <p:nvPr/>
        </p:nvSpPr>
        <p:spPr>
          <a:xfrm>
            <a:off x="1691680" y="4221088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of view = 5 deg x 5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size = 1”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Mosaic of four 9k x 9k CCDs in the focal plane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readout noise (&lt;~ 5e- at 500 kHz)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temperature ~ 170 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34FB3-BFCC-4C06-A5AF-5C6034EB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692696"/>
            <a:ext cx="3922484" cy="2986686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178D9847-5F2E-44E8-8640-03388E76B85D}"/>
              </a:ext>
            </a:extLst>
          </p:cNvPr>
          <p:cNvSpPr txBox="1">
            <a:spLocks/>
          </p:cNvSpPr>
          <p:nvPr/>
        </p:nvSpPr>
        <p:spPr>
          <a:xfrm>
            <a:off x="858073" y="3717032"/>
            <a:ext cx="47525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design: CCD detectors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CC4A175-4D7F-4AF1-B1C5-EA8E00735C02}"/>
              </a:ext>
            </a:extLst>
          </p:cNvPr>
          <p:cNvSpPr txBox="1">
            <a:spLocks/>
          </p:cNvSpPr>
          <p:nvPr/>
        </p:nvSpPr>
        <p:spPr>
          <a:xfrm>
            <a:off x="827584" y="5875104"/>
            <a:ext cx="669674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solution: </a:t>
            </a:r>
            <a:r>
              <a:rPr lang="en-A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</a:t>
            </a:r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dirty="0"/>
              <a:t>cientific-grade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/>
              <a:t>omplementary </a:t>
            </a:r>
            <a:r>
              <a:rPr lang="en-US" sz="1800" dirty="0">
                <a:solidFill>
                  <a:srgbClr val="FF0000"/>
                </a:solidFill>
              </a:rPr>
              <a:t>M</a:t>
            </a:r>
            <a:r>
              <a:rPr lang="en-US" sz="1800" dirty="0"/>
              <a:t>etal–</a:t>
            </a:r>
            <a:r>
              <a:rPr lang="en-US" sz="1800" dirty="0">
                <a:solidFill>
                  <a:srgbClr val="FF0000"/>
                </a:solidFill>
              </a:rPr>
              <a:t>O</a:t>
            </a:r>
            <a:r>
              <a:rPr lang="en-US" sz="1800" dirty="0"/>
              <a:t>xide </a:t>
            </a:r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dirty="0"/>
              <a:t>emiconductor</a:t>
            </a:r>
            <a:endParaRPr lang="en-A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9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483768" y="116632"/>
            <a:ext cx="439248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CCDs versus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sCMOSs</a:t>
            </a:r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DF3CB-977E-4934-8A60-FDE9AD232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86" y="1268760"/>
            <a:ext cx="5147365" cy="3055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46532-BAA6-44E3-82A0-959AB9A5C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355" y="845891"/>
            <a:ext cx="2754910" cy="36220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31A8F9E-9C8E-4422-BE72-5F48C7382191}"/>
              </a:ext>
            </a:extLst>
          </p:cNvPr>
          <p:cNvSpPr txBox="1">
            <a:spLocks/>
          </p:cNvSpPr>
          <p:nvPr/>
        </p:nvSpPr>
        <p:spPr>
          <a:xfrm>
            <a:off x="430419" y="4797152"/>
            <a:ext cx="47525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output node to the analog-to-digital converter (ADC) </a:t>
            </a:r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3C3D9B44-9322-423E-85B0-A5B2AD74528F}"/>
              </a:ext>
            </a:extLst>
          </p:cNvPr>
          <p:cNvSpPr txBox="1">
            <a:spLocks/>
          </p:cNvSpPr>
          <p:nvPr/>
        </p:nvSpPr>
        <p:spPr>
          <a:xfrm>
            <a:off x="5973100" y="5090306"/>
            <a:ext cx="315884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</a:t>
            </a:r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ADC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each pixel column</a:t>
            </a:r>
            <a:endParaRPr lang="en-AU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578D6081-4D32-4956-8AD4-3383C3BA5177}"/>
              </a:ext>
            </a:extLst>
          </p:cNvPr>
          <p:cNvSpPr txBox="1">
            <a:spLocks/>
          </p:cNvSpPr>
          <p:nvPr/>
        </p:nvSpPr>
        <p:spPr>
          <a:xfrm>
            <a:off x="459896" y="6021288"/>
            <a:ext cx="47525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shutter</a:t>
            </a:r>
          </a:p>
          <a:p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readout time</a:t>
            </a:r>
            <a:endParaRPr lang="en-AU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969DCA06-7731-43FD-94F4-B781596B0497}"/>
              </a:ext>
            </a:extLst>
          </p:cNvPr>
          <p:cNvSpPr txBox="1">
            <a:spLocks/>
          </p:cNvSpPr>
          <p:nvPr/>
        </p:nvSpPr>
        <p:spPr>
          <a:xfrm>
            <a:off x="6012160" y="6072299"/>
            <a:ext cx="311978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 shutter</a:t>
            </a:r>
          </a:p>
          <a:p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readout time</a:t>
            </a:r>
            <a:endParaRPr lang="en-AU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47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483768" y="116632"/>
            <a:ext cx="439248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CCDs versus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sCMOSs</a:t>
            </a:r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1A8F9E-9C8E-4422-BE72-5F48C7382191}"/>
              </a:ext>
            </a:extLst>
          </p:cNvPr>
          <p:cNvSpPr txBox="1">
            <a:spLocks/>
          </p:cNvSpPr>
          <p:nvPr/>
        </p:nvSpPr>
        <p:spPr>
          <a:xfrm>
            <a:off x="827584" y="1482616"/>
            <a:ext cx="748883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CCDs: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quantum efficiency (factor of 2 advantage)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Mature technology</a:t>
            </a:r>
            <a:endParaRPr lang="en-A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2245596F-9627-426C-8CF8-AD460705AB91}"/>
              </a:ext>
            </a:extLst>
          </p:cNvPr>
          <p:cNvSpPr txBox="1">
            <a:spLocks/>
          </p:cNvSpPr>
          <p:nvPr/>
        </p:nvSpPr>
        <p:spPr>
          <a:xfrm>
            <a:off x="755576" y="3858880"/>
            <a:ext cx="792088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</a:t>
            </a:r>
            <a:r>
              <a:rPr lang="en-AU" sz="24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sCMOSs</a:t>
            </a:r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Cheaper (1.2 million $ per unit vs 2.5 M with CCDs)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readout noise (factor of 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 readout (factor of 50)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mechanical shutters (longer life)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power consumption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Smartphone cameras are driving CMOS technology</a:t>
            </a:r>
            <a:endParaRPr lang="en-A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62EA94D6-50A3-4FCF-848C-FF98DA9D8756}"/>
              </a:ext>
            </a:extLst>
          </p:cNvPr>
          <p:cNvSpPr txBox="1">
            <a:spLocks/>
          </p:cNvSpPr>
          <p:nvPr/>
        </p:nvSpPr>
        <p:spPr>
          <a:xfrm>
            <a:off x="539552" y="5805264"/>
            <a:ext cx="806489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</a:t>
            </a:r>
            <a:r>
              <a:rPr lang="en-AU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detectors will replace CCDs on major telescopes in 5—10 </a:t>
            </a:r>
            <a:r>
              <a:rPr lang="en-AU" sz="20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yrs</a:t>
            </a:r>
            <a:r>
              <a:rPr lang="en-AU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20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483768" y="116632"/>
            <a:ext cx="439248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CCDs versus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sCMOSs</a:t>
            </a:r>
            <a:endParaRPr lang="en-A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62EA94D6-50A3-4FCF-848C-FF98DA9D8756}"/>
              </a:ext>
            </a:extLst>
          </p:cNvPr>
          <p:cNvSpPr txBox="1">
            <a:spLocks/>
          </p:cNvSpPr>
          <p:nvPr/>
        </p:nvSpPr>
        <p:spPr>
          <a:xfrm>
            <a:off x="467544" y="6021288"/>
            <a:ext cx="83529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Schildknecht</a:t>
            </a:r>
            <a:r>
              <a:rPr lang="en-A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 2013</a:t>
            </a:r>
          </a:p>
          <a:p>
            <a:r>
              <a:rPr lang="en-A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Space Object Observation Techniques using CMOS Detectors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E4BC8-D238-43DA-852B-F54AECB0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76" y="758266"/>
            <a:ext cx="5516124" cy="51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123728" y="116632"/>
            <a:ext cx="554461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sCMOS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camera ready</a:t>
            </a:r>
          </a:p>
        </p:txBody>
      </p:sp>
      <p:pic>
        <p:nvPicPr>
          <p:cNvPr id="6" name="Picture 5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44150B7C-52C5-4B26-AA42-51CFA1A3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3864"/>
            <a:ext cx="4077115" cy="5450573"/>
          </a:xfrm>
          <a:prstGeom prst="rect">
            <a:avLst/>
          </a:prstGeom>
        </p:spPr>
      </p:pic>
      <p:pic>
        <p:nvPicPr>
          <p:cNvPr id="8" name="Picture 7" descr="A picture containing table, sitting, computer, laptop&#10;&#10;Description automatically generated">
            <a:extLst>
              <a:ext uri="{FF2B5EF4-FFF2-40B4-BE49-F238E27FC236}">
                <a16:creationId xmlns:a16="http://schemas.microsoft.com/office/drawing/2014/main" id="{562D6A80-614C-4EEB-AA1A-667C29D1D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036264"/>
            <a:ext cx="4077115" cy="54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13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475656" y="116632"/>
            <a:ext cx="72008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specs of the 4-m telescopes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6AF1C-BB87-4689-B6E4-B2DC9171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91046"/>
            <a:ext cx="8964488" cy="48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39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763688" y="116632"/>
            <a:ext cx="65527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 on the 4m telescopes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B02D9-6B00-413F-A47C-AF0FF9CF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97197"/>
            <a:ext cx="8964488" cy="450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0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259632" y="116632"/>
            <a:ext cx="7488832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Optical/IR imager on the 4m telescopes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E8134-2BC9-4588-A293-41CE58B0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45" y="1052736"/>
            <a:ext cx="734837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36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68407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Spectrograph on the 4m telescopes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12BFD-B024-455A-9893-BD488A02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04" y="878915"/>
            <a:ext cx="7248901" cy="56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9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547664" y="116632"/>
            <a:ext cx="691276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main science objectives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E057DC00-36EF-43EA-ADF2-7AD38D87E1B1}"/>
              </a:ext>
            </a:extLst>
          </p:cNvPr>
          <p:cNvSpPr txBox="1">
            <a:spLocks/>
          </p:cNvSpPr>
          <p:nvPr/>
        </p:nvSpPr>
        <p:spPr>
          <a:xfrm>
            <a:off x="611560" y="3498840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counterparts of GW events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Tidal disruption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Gamma-ray 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radio bursts and fast X-ray 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evolution of supernovae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Accretion-induced white dwarf collapse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 and X-ray binary outbursts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 flares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Exoplanets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Microlensing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Near-Earth asteroids</a:t>
            </a:r>
          </a:p>
        </p:txBody>
      </p:sp>
    </p:spTree>
    <p:extLst>
      <p:ext uri="{BB962C8B-B14F-4D97-AF65-F5344CB8AC3E}">
        <p14:creationId xmlns:p14="http://schemas.microsoft.com/office/powerpoint/2010/main" val="405660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5336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optical transient of LIGO event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A9D4B-3ABF-46D6-B5DA-901B53FE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61687"/>
            <a:ext cx="8898616" cy="575168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6489FC20-8C3D-4F4B-BC75-BE6FF37B88D5}"/>
              </a:ext>
            </a:extLst>
          </p:cNvPr>
          <p:cNvSpPr txBox="1"/>
          <p:nvPr/>
        </p:nvSpPr>
        <p:spPr>
          <a:xfrm>
            <a:off x="6013657" y="692696"/>
            <a:ext cx="345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/>
              <a:t>Cowperthwaite et al</a:t>
            </a:r>
            <a:r>
              <a:rPr kumimoji="1" lang="en-US" dirty="0">
                <a:latin typeface="Arial" charset="0"/>
                <a:cs typeface="Arial" charset="0"/>
              </a:rPr>
              <a:t>. 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2017)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E450C99-33AE-491A-8149-EF8D052467F2}"/>
              </a:ext>
            </a:extLst>
          </p:cNvPr>
          <p:cNvSpPr txBox="1"/>
          <p:nvPr/>
        </p:nvSpPr>
        <p:spPr>
          <a:xfrm>
            <a:off x="4139952" y="1200952"/>
            <a:ext cx="197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NS-NS merger</a:t>
            </a:r>
          </a:p>
        </p:txBody>
      </p:sp>
    </p:spTree>
    <p:extLst>
      <p:ext uri="{BB962C8B-B14F-4D97-AF65-F5344CB8AC3E}">
        <p14:creationId xmlns:p14="http://schemas.microsoft.com/office/powerpoint/2010/main" val="2954370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62158468-A2AD-4F26-BD3C-F5A50B3946E9}"/>
              </a:ext>
            </a:extLst>
          </p:cNvPr>
          <p:cNvSpPr txBox="1">
            <a:spLocks/>
          </p:cNvSpPr>
          <p:nvPr/>
        </p:nvSpPr>
        <p:spPr>
          <a:xfrm>
            <a:off x="1907704" y="116632"/>
            <a:ext cx="648072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 and budget for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265CE2D1-A60B-4FAA-8C93-20A9EDBCA4F3}"/>
              </a:ext>
            </a:extLst>
          </p:cNvPr>
          <p:cNvSpPr txBox="1">
            <a:spLocks/>
          </p:cNvSpPr>
          <p:nvPr/>
        </p:nvSpPr>
        <p:spPr>
          <a:xfrm>
            <a:off x="467544" y="1916832"/>
            <a:ext cx="83529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2020—2026: 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design layout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2026—2029: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hardware and software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2029: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complete infrastructures, start installation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2030: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complete installation of all 72 telescopes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2032: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 scientific operations 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03F35C83-4DC5-41C2-AC41-62CD04BB43CB}"/>
              </a:ext>
            </a:extLst>
          </p:cNvPr>
          <p:cNvSpPr txBox="1">
            <a:spLocks/>
          </p:cNvSpPr>
          <p:nvPr/>
        </p:nvSpPr>
        <p:spPr>
          <a:xfrm>
            <a:off x="467544" y="4149080"/>
            <a:ext cx="835292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of 72 telescopes 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AU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US$ 300 M    </a:t>
            </a:r>
            <a:endParaRPr lang="en-AU"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Follow-up 4-m telescopes 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AU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US$ 100 M</a:t>
            </a:r>
            <a:endParaRPr lang="en-AU"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SiTian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brain 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AU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US$ 60 M</a:t>
            </a:r>
            <a:endParaRPr lang="en-AU" sz="28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348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268760"/>
            <a:ext cx="8208912" cy="58785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Simulations to optimize science requirements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w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hy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30 min?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w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hy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21 mag?  which 3 colors?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Gill Sans"/>
              </a:rPr>
              <a:t>Get 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echnology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ready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Reduce the telescope cost: $1.7M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$1.4M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 Camera: CCD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 CMOS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Define and develop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Sitian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brain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Build prototype unit for demonstration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Option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-- Optics + Mount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by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CIOMP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-- Mosaic CCD camera (2X2 9K E2V)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Tibet Univ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Option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2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-- Optics + Mount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Mosaic CMOS (2X2 8K E2V) 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by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Wuhan Univ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F9AC06B-C6C4-470B-B7EA-F323F6DD91C0}"/>
              </a:ext>
            </a:extLst>
          </p:cNvPr>
          <p:cNvSpPr txBox="1">
            <a:spLocks/>
          </p:cNvSpPr>
          <p:nvPr/>
        </p:nvSpPr>
        <p:spPr>
          <a:xfrm>
            <a:off x="1907704" y="116632"/>
            <a:ext cx="648072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for design and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3939C-36C4-47CB-AADD-65474374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555776" y="116632"/>
            <a:ext cx="453650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Multiband perspective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90B240AE-AF99-4EEF-AD22-9C77A2E88990}"/>
              </a:ext>
            </a:extLst>
          </p:cNvPr>
          <p:cNvSpPr txBox="1">
            <a:spLocks/>
          </p:cNvSpPr>
          <p:nvPr/>
        </p:nvSpPr>
        <p:spPr>
          <a:xfrm>
            <a:off x="971600" y="980728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NAOC also involved in all-sky X-ray monitoring </a:t>
            </a:r>
            <a:endParaRPr lang="en-A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482B6272-23EF-4E22-9E46-C8CD0624176E}"/>
              </a:ext>
            </a:extLst>
          </p:cNvPr>
          <p:cNvSpPr txBox="1">
            <a:spLocks/>
          </p:cNvSpPr>
          <p:nvPr/>
        </p:nvSpPr>
        <p:spPr>
          <a:xfrm>
            <a:off x="978600" y="1982272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Probe satellite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launched in 2022 or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operation = 5 years  </a:t>
            </a:r>
            <a:endParaRPr lang="en-A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9147783-8C6C-4A01-B2A7-DEE69BC9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33" y="3068960"/>
            <a:ext cx="2984029" cy="31586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A81EE51A-57AC-46E9-A011-4A315CFFBA8B}"/>
              </a:ext>
            </a:extLst>
          </p:cNvPr>
          <p:cNvSpPr txBox="1">
            <a:spLocks/>
          </p:cNvSpPr>
          <p:nvPr/>
        </p:nvSpPr>
        <p:spPr>
          <a:xfrm>
            <a:off x="827584" y="6163136"/>
            <a:ext cx="338654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Wide-field X-ray Telescope </a:t>
            </a:r>
            <a:endParaRPr lang="en-A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BA29C74-3BDA-46FE-9C6D-21FDAE5E1E32}"/>
              </a:ext>
            </a:extLst>
          </p:cNvPr>
          <p:cNvSpPr txBox="1">
            <a:spLocks/>
          </p:cNvSpPr>
          <p:nvPr/>
        </p:nvSpPr>
        <p:spPr>
          <a:xfrm>
            <a:off x="5220072" y="6203776"/>
            <a:ext cx="338654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Follow-up X-ray Telescope </a:t>
            </a:r>
            <a:endParaRPr lang="en-A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picture containing object&#10;&#10;Description automatically generated">
            <a:extLst>
              <a:ext uri="{FF2B5EF4-FFF2-40B4-BE49-F238E27FC236}">
                <a16:creationId xmlns:a16="http://schemas.microsoft.com/office/drawing/2014/main" id="{E757B5B0-0F26-4B10-8281-9AE1F59C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392" y="3573016"/>
            <a:ext cx="4482838" cy="23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9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2555776" y="116632"/>
            <a:ext cx="453650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Multiband perspective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90B240AE-AF99-4EEF-AD22-9C77A2E88990}"/>
              </a:ext>
            </a:extLst>
          </p:cNvPr>
          <p:cNvSpPr txBox="1">
            <a:spLocks/>
          </p:cNvSpPr>
          <p:nvPr/>
        </p:nvSpPr>
        <p:spPr>
          <a:xfrm>
            <a:off x="971600" y="980728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NAOC also involved in all-sky X-ray monitoring </a:t>
            </a:r>
            <a:endParaRPr lang="en-A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482B6272-23EF-4E22-9E46-C8CD0624176E}"/>
              </a:ext>
            </a:extLst>
          </p:cNvPr>
          <p:cNvSpPr txBox="1">
            <a:spLocks/>
          </p:cNvSpPr>
          <p:nvPr/>
        </p:nvSpPr>
        <p:spPr>
          <a:xfrm>
            <a:off x="978600" y="1982272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Probe satellite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launched in 2022 or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operation = 5 years  </a:t>
            </a:r>
            <a:endParaRPr lang="en-A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81EE51A-57AC-46E9-A011-4A315CFFBA8B}"/>
              </a:ext>
            </a:extLst>
          </p:cNvPr>
          <p:cNvSpPr txBox="1">
            <a:spLocks/>
          </p:cNvSpPr>
          <p:nvPr/>
        </p:nvSpPr>
        <p:spPr>
          <a:xfrm>
            <a:off x="1115616" y="5949280"/>
            <a:ext cx="648072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Lobster-eye optics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field of view of 3600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sq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degrees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All-sky monitoring every 6 hours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A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1F2D8B2-7CF0-4E74-8E91-E7231BF5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51" y="3140968"/>
            <a:ext cx="5055953" cy="26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96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3419872" y="186472"/>
            <a:ext cx="4536504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DBE5F6-7592-4AD6-842E-7EDD3131D43B}"/>
              </a:ext>
            </a:extLst>
          </p:cNvPr>
          <p:cNvSpPr txBox="1">
            <a:spLocks/>
          </p:cNvSpPr>
          <p:nvPr/>
        </p:nvSpPr>
        <p:spPr>
          <a:xfrm>
            <a:off x="1367644" y="5949280"/>
            <a:ext cx="6912768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</a:t>
            </a:r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jfliu@nao.cas.cn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find out more </a:t>
            </a:r>
            <a:endParaRPr lang="en-A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close up of a statue&#10;&#10;Description automatically generated">
            <a:extLst>
              <a:ext uri="{FF2B5EF4-FFF2-40B4-BE49-F238E27FC236}">
                <a16:creationId xmlns:a16="http://schemas.microsoft.com/office/drawing/2014/main" id="{1B41B3F6-3B04-4248-B124-4CFCA45C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770" y="969705"/>
            <a:ext cx="6426460" cy="48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17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268760"/>
            <a:ext cx="8208912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Gill Sans"/>
              </a:rPr>
              <a:t>Full and free data rights for: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NAOC  [and all Chinese institutions?]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    Other institutions where telescopes are installed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               [or the whole host countries?]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Gill Sans"/>
              </a:rPr>
              <a:t>Full data rights to other groups: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in exchange for in-kind or money contributions                    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     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Proposed fee ~ $25,000 per group per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yr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“Group” = 1 senior + 4 junior researchers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Two levels of data rights for paying groups:</a:t>
            </a:r>
          </a:p>
          <a:p>
            <a:pPr lvl="0" defTabSz="91440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     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A: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just access to raw data</a:t>
            </a:r>
          </a:p>
          <a:p>
            <a:pPr lvl="0" defTabSz="914400"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  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B: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use of software and other computational resources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 defTabSz="914400"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Full data rights come with 2-yr proprietary rights</a:t>
            </a:r>
          </a:p>
          <a:p>
            <a:pPr defTabSz="91440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   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[For all groups or only a subset for each project?]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F9AC06B-C6C4-470B-B7EA-F323F6DD91C0}"/>
              </a:ext>
            </a:extLst>
          </p:cNvPr>
          <p:cNvSpPr txBox="1">
            <a:spLocks/>
          </p:cNvSpPr>
          <p:nvPr/>
        </p:nvSpPr>
        <p:spPr>
          <a:xfrm>
            <a:off x="1907704" y="116632"/>
            <a:ext cx="648072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about data rights (1/2)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3939C-36C4-47CB-AADD-65474374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1333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268760"/>
            <a:ext cx="8208912" cy="44627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Gill Sans"/>
              </a:rPr>
              <a:t>Suggestion for handling proprietary data: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Full members can propose to create and lead project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Gill Sans"/>
              </a:rPr>
              <a:t>Full members can choose to participate to any project  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Each project will have a recognized leading team 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[Minimum threshold of scientific participation to join?]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Gill Sans"/>
              </a:rPr>
              <a:t>  Leading team in charge of communication of results</a:t>
            </a:r>
          </a:p>
          <a:p>
            <a:pPr marL="342900" indent="-342900" defTabSz="914400"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Gill Sans"/>
              </a:rPr>
              <a:t>ata to become public to all after 2 years?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defTabSz="91440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   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[Different opinions. Needs to be discussed]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 defTabSz="914400"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Alerts will be public, not data related to the alerts</a:t>
            </a:r>
          </a:p>
          <a:p>
            <a:pPr defTabSz="91440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  <a:sym typeface="Wingdings" pitchFamily="2" charset="2"/>
              </a:rPr>
              <a:t>     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[Should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lightcurves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and other results be public?]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Gill San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F9AC06B-C6C4-470B-B7EA-F323F6DD91C0}"/>
              </a:ext>
            </a:extLst>
          </p:cNvPr>
          <p:cNvSpPr txBox="1">
            <a:spLocks/>
          </p:cNvSpPr>
          <p:nvPr/>
        </p:nvSpPr>
        <p:spPr>
          <a:xfrm>
            <a:off x="1907704" y="116632"/>
            <a:ext cx="648072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about data rights (2/2)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3939C-36C4-47CB-AADD-65474374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3DFC6-15BE-4A9B-893D-7336E3DABAC1}"/>
              </a:ext>
            </a:extLst>
          </p:cNvPr>
          <p:cNvSpPr txBox="1"/>
          <p:nvPr/>
        </p:nvSpPr>
        <p:spPr>
          <a:xfrm>
            <a:off x="666056" y="5445224"/>
            <a:ext cx="7938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LSST as a model for data rights?</a:t>
            </a:r>
          </a:p>
          <a:p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 common data policy with BRICS network?</a:t>
            </a:r>
          </a:p>
        </p:txBody>
      </p:sp>
    </p:spTree>
    <p:extLst>
      <p:ext uri="{BB962C8B-B14F-4D97-AF65-F5344CB8AC3E}">
        <p14:creationId xmlns:p14="http://schemas.microsoft.com/office/powerpoint/2010/main" val="5180323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187624" y="116632"/>
            <a:ext cx="75336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</a:t>
            </a:r>
            <a:r>
              <a:rPr lang="en-A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ultraluminous</a:t>
            </a:r>
            <a:r>
              <a:rPr lang="en-A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X-ray transients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FDF9C-ECE8-4B72-A2E5-05B0BD1C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074199"/>
            <a:ext cx="6840760" cy="5739177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83DBA13-B7BF-481A-9DC0-6F173A919C3A}"/>
              </a:ext>
            </a:extLst>
          </p:cNvPr>
          <p:cNvSpPr txBox="1"/>
          <p:nvPr/>
        </p:nvSpPr>
        <p:spPr>
          <a:xfrm>
            <a:off x="6589721" y="692696"/>
            <a:ext cx="230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(Irwin</a:t>
            </a:r>
            <a:r>
              <a:rPr lang="en-US" dirty="0"/>
              <a:t> et al</a:t>
            </a:r>
            <a:r>
              <a:rPr kumimoji="1" lang="en-US" dirty="0">
                <a:latin typeface="Arial" charset="0"/>
                <a:cs typeface="Arial" charset="0"/>
              </a:rPr>
              <a:t>. </a:t>
            </a:r>
            <a:r>
              <a:rPr kumimoji="1" lang="en-US" altLang="zh-CN" dirty="0">
                <a:latin typeface="Arial" charset="0"/>
                <a:ea typeface="Arial" charset="0"/>
                <a:cs typeface="Arial" charset="0"/>
              </a:rPr>
              <a:t>2016)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0B0A1-7F2E-4145-9DDD-A83D8F990E56}"/>
              </a:ext>
            </a:extLst>
          </p:cNvPr>
          <p:cNvSpPr/>
          <p:nvPr/>
        </p:nvSpPr>
        <p:spPr>
          <a:xfrm>
            <a:off x="1475656" y="980728"/>
            <a:ext cx="2880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1AD42-369A-4E15-9C43-94E86DB2C1D4}"/>
              </a:ext>
            </a:extLst>
          </p:cNvPr>
          <p:cNvSpPr/>
          <p:nvPr/>
        </p:nvSpPr>
        <p:spPr>
          <a:xfrm>
            <a:off x="2699792" y="1556792"/>
            <a:ext cx="1224136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0B03DB-2CCF-4029-A00E-563D31AA68D7}"/>
              </a:ext>
            </a:extLst>
          </p:cNvPr>
          <p:cNvSpPr txBox="1"/>
          <p:nvPr/>
        </p:nvSpPr>
        <p:spPr>
          <a:xfrm>
            <a:off x="2593165" y="1370229"/>
            <a:ext cx="284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Mysterious X-ray flare</a:t>
            </a:r>
          </a:p>
          <a:p>
            <a:r>
              <a:rPr kumimoji="1" lang="en-US" altLang="zh-CN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from a globular cluster</a:t>
            </a:r>
          </a:p>
          <a:p>
            <a:r>
              <a:rPr kumimoji="1" lang="en-US" altLang="zh-CN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in NGC 4697</a:t>
            </a:r>
            <a:endParaRPr kumimoji="1" lang="zh-CN" alt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3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574904" y="330488"/>
            <a:ext cx="75336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Current state of the art: </a:t>
            </a:r>
          </a:p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Zwicky Transient Facility (ZTF, ex PTF)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117B3-288C-478A-B6DD-F196EF46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196752"/>
            <a:ext cx="4464496" cy="3351684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C94563D-FC6B-42C0-94AA-95E3DC941913}"/>
              </a:ext>
            </a:extLst>
          </p:cNvPr>
          <p:cNvSpPr txBox="1">
            <a:spLocks/>
          </p:cNvSpPr>
          <p:nvPr/>
        </p:nvSpPr>
        <p:spPr>
          <a:xfrm>
            <a:off x="251520" y="5227032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A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1.2-m Schmidt telescope at Palomar (</a:t>
            </a:r>
            <a:r>
              <a:rPr lang="en-A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g,r,i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of view = 47 </a:t>
            </a:r>
            <a:r>
              <a:rPr lang="en-A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3750 </a:t>
            </a:r>
            <a:r>
              <a:rPr lang="en-A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degrees/hr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20.4 mag reached in each scan (30-s exposures)</a:t>
            </a:r>
          </a:p>
        </p:txBody>
      </p:sp>
    </p:spTree>
    <p:extLst>
      <p:ext uri="{BB962C8B-B14F-4D97-AF65-F5344CB8AC3E}">
        <p14:creationId xmlns:p14="http://schemas.microsoft.com/office/powerpoint/2010/main" val="105714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574904" y="330488"/>
            <a:ext cx="75336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Current state of the art: </a:t>
            </a:r>
          </a:p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ASAS-SN (24 14-cm telescopes, V band)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9C94563D-FC6B-42C0-94AA-95E3DC941913}"/>
              </a:ext>
            </a:extLst>
          </p:cNvPr>
          <p:cNvSpPr txBox="1">
            <a:spLocks/>
          </p:cNvSpPr>
          <p:nvPr/>
        </p:nvSpPr>
        <p:spPr>
          <a:xfrm>
            <a:off x="251520" y="4941168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A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units of 4 telescopes each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units in Chile, 1 in Hawaii, 1 in South Africa (Sutherland), </a:t>
            </a:r>
          </a:p>
          <a:p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 in Texas, 1 in China (Tian Shan)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 sky once per 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~ 18 mag reached each 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scale: 8”/pixel</a:t>
            </a:r>
          </a:p>
        </p:txBody>
      </p:sp>
      <p:pic>
        <p:nvPicPr>
          <p:cNvPr id="4" name="Picture 3" descr="A picture containing sky, outdoor, sitting, table&#10;&#10;Description automatically generated">
            <a:extLst>
              <a:ext uri="{FF2B5EF4-FFF2-40B4-BE49-F238E27FC236}">
                <a16:creationId xmlns:a16="http://schemas.microsoft.com/office/drawing/2014/main" id="{C1995E19-1698-4DDA-BF43-CE905784C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24" y="1160906"/>
            <a:ext cx="2295137" cy="30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043608" y="116632"/>
            <a:ext cx="806489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Several other monitoring projects planned 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9C94563D-FC6B-42C0-94AA-95E3DC941913}"/>
              </a:ext>
            </a:extLst>
          </p:cNvPr>
          <p:cNvSpPr txBox="1">
            <a:spLocks/>
          </p:cNvSpPr>
          <p:nvPr/>
        </p:nvSpPr>
        <p:spPr>
          <a:xfrm>
            <a:off x="899592" y="5587072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DREAMS (PI Anna Moore, ANU)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Infrared monitoring (</a:t>
            </a:r>
            <a:r>
              <a:rPr lang="en-A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JHK</a:t>
            </a:r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 50-cm telescope</a:t>
            </a:r>
          </a:p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Southern sky every 3 nights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16B02-686C-47EA-B061-610CBE6F4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00" y="837692"/>
            <a:ext cx="3204184" cy="423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7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288B7ADA-205A-4B27-8088-0C7C43B54458}"/>
              </a:ext>
            </a:extLst>
          </p:cNvPr>
          <p:cNvSpPr txBox="1">
            <a:spLocks/>
          </p:cNvSpPr>
          <p:nvPr/>
        </p:nvSpPr>
        <p:spPr>
          <a:xfrm>
            <a:off x="1043608" y="116632"/>
            <a:ext cx="8064896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Several other monitoring projects planned 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9C94563D-FC6B-42C0-94AA-95E3DC941913}"/>
              </a:ext>
            </a:extLst>
          </p:cNvPr>
          <p:cNvSpPr txBox="1">
            <a:spLocks/>
          </p:cNvSpPr>
          <p:nvPr/>
        </p:nvSpPr>
        <p:spPr>
          <a:xfrm>
            <a:off x="899592" y="5589240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(University of Science and Technology of China)</a:t>
            </a:r>
          </a:p>
          <a:p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6000 </a:t>
            </a:r>
            <a:r>
              <a:rPr lang="en-A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 per night, 30s exposures</a:t>
            </a:r>
          </a:p>
          <a:p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30s limiting mags: </a:t>
            </a:r>
            <a:r>
              <a:rPr lang="en-A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ugriz</a:t>
            </a: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[22.3, 22.9, 22.8, 22.0, 21.0] </a:t>
            </a:r>
          </a:p>
          <a:p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Northern sky every 3 nights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FC76F-59B9-4171-BE1F-640CF5E41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739696"/>
            <a:ext cx="3168352" cy="3970674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1609B32A-AA6E-43DC-98D1-61DF283DDCCD}"/>
              </a:ext>
            </a:extLst>
          </p:cNvPr>
          <p:cNvSpPr txBox="1">
            <a:spLocks/>
          </p:cNvSpPr>
          <p:nvPr/>
        </p:nvSpPr>
        <p:spPr>
          <a:xfrm>
            <a:off x="899592" y="4653136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WFST = 2.5m Wide-Field Survey Telescope</a:t>
            </a:r>
            <a:endParaRPr lang="en-A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4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0039F-49F3-4D11-9210-8441EA19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839637" cy="834291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C94563D-FC6B-42C0-94AA-95E3DC941913}"/>
              </a:ext>
            </a:extLst>
          </p:cNvPr>
          <p:cNvSpPr txBox="1">
            <a:spLocks/>
          </p:cNvSpPr>
          <p:nvPr/>
        </p:nvSpPr>
        <p:spPr>
          <a:xfrm>
            <a:off x="480398" y="5731088"/>
            <a:ext cx="864096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Linghu</a:t>
            </a:r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site, elevation 4000m, seeing usually better than 0”.4</a:t>
            </a:r>
          </a:p>
          <a:p>
            <a:r>
              <a:rPr lang="en-A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 operations to start in 2023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609B32A-AA6E-43DC-98D1-61DF283DDCCD}"/>
              </a:ext>
            </a:extLst>
          </p:cNvPr>
          <p:cNvSpPr txBox="1">
            <a:spLocks/>
          </p:cNvSpPr>
          <p:nvPr/>
        </p:nvSpPr>
        <p:spPr>
          <a:xfrm>
            <a:off x="1379189" y="152761"/>
            <a:ext cx="7945339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WFST = 2.5m Wide-Field Survey Telescope</a:t>
            </a:r>
            <a:endParaRPr lang="en-AU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8E57FD0-15F7-4F99-94CE-70D997C2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887570"/>
            <a:ext cx="6329086" cy="4673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A6E06-B9F5-4E02-AE64-3FB301814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332417"/>
            <a:ext cx="432972" cy="54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37504"/>
      </p:ext>
    </p:extLst>
  </p:cSld>
  <p:clrMapOvr>
    <a:masterClrMapping/>
  </p:clrMapOvr>
</p:sld>
</file>

<file path=ppt/theme/theme1.xml><?xml version="1.0" encoding="utf-8"?>
<a:theme xmlns:a="http://schemas.openxmlformats.org/drawingml/2006/main" name="IC095010 ICRAR Powerpoint c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 - 标题和内容 - No Graphics">
  <a:themeElements>
    <a:clrScheme name="Default - 标题和内容 - No Graphic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标题和内容 - No Graphics">
      <a:majorFont>
        <a:latin typeface="Calibri"/>
        <a:ea typeface="Heiti SC Light"/>
        <a:cs typeface="Heiti SC Light"/>
      </a:majorFont>
      <a:minorFont>
        <a:latin typeface="Constantia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ea typeface="Heiti SC Light"/>
            <a:cs typeface="Heiti SC Light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/>
            <a:ea typeface="Heiti SC Light"/>
            <a:cs typeface="Heiti SC Light"/>
            <a:sym typeface="Gill Sans"/>
          </a:defRPr>
        </a:defPPr>
      </a:lstStyle>
    </a:lnDef>
  </a:objectDefaults>
  <a:extraClrSchemeLst>
    <a:extraClrScheme>
      <a:clrScheme name="Default - 标题和内容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IC095010 ICRAR Powerpoint c.thmx</Template>
  <TotalTime>48440</TotalTime>
  <Words>1398</Words>
  <Application>Microsoft Office PowerPoint</Application>
  <PresentationFormat>On-screen Show (4:3)</PresentationFormat>
  <Paragraphs>269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Gill Sans</vt:lpstr>
      <vt:lpstr>Lucida Grande</vt:lpstr>
      <vt:lpstr>Arial</vt:lpstr>
      <vt:lpstr>Calibri</vt:lpstr>
      <vt:lpstr>Constantia</vt:lpstr>
      <vt:lpstr>Symbol</vt:lpstr>
      <vt:lpstr>Wingdings</vt:lpstr>
      <vt:lpstr>Wingdings 2</vt:lpstr>
      <vt:lpstr>IC095010 ICRAR Powerpoint c</vt:lpstr>
      <vt:lpstr>1_Default - 标题和内容 - No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Wren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Kasi Litis</dc:creator>
  <cp:lastModifiedBy>Roberto Soria</cp:lastModifiedBy>
  <cp:revision>730</cp:revision>
  <dcterms:created xsi:type="dcterms:W3CDTF">2011-01-28T02:09:49Z</dcterms:created>
  <dcterms:modified xsi:type="dcterms:W3CDTF">2020-02-03T07:08:55Z</dcterms:modified>
</cp:coreProperties>
</file>