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63" r:id="rId4"/>
    <p:sldId id="257" r:id="rId5"/>
    <p:sldId id="260" r:id="rId6"/>
    <p:sldId id="261" r:id="rId7"/>
    <p:sldId id="264" r:id="rId8"/>
    <p:sldId id="271" r:id="rId9"/>
    <p:sldId id="276" r:id="rId10"/>
    <p:sldId id="259" r:id="rId11"/>
    <p:sldId id="269" r:id="rId12"/>
    <p:sldId id="272" r:id="rId13"/>
    <p:sldId id="275" r:id="rId14"/>
    <p:sldId id="273" r:id="rId15"/>
    <p:sldId id="267" r:id="rId16"/>
    <p:sldId id="266" r:id="rId17"/>
    <p:sldId id="278" r:id="rId18"/>
    <p:sldId id="274" r:id="rId19"/>
    <p:sldId id="262" r:id="rId20"/>
    <p:sldId id="265" r:id="rId21"/>
    <p:sldId id="268" r:id="rId22"/>
    <p:sldId id="270" r:id="rId23"/>
    <p:sldId id="281" r:id="rId24"/>
    <p:sldId id="279" r:id="rId25"/>
    <p:sldId id="280" r:id="rId26"/>
    <p:sldId id="277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624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050A8-D789-2C4E-9F25-F55A0C04409C}" type="datetimeFigureOut">
              <a:rPr lang="en-US" smtClean="0"/>
              <a:t>20/2/2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8F3E6-5196-554C-843C-1BBD5614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932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B991F-9FFA-0647-84AA-A1F88F343C0F}" type="datetimeFigureOut">
              <a:rPr lang="en-US" smtClean="0"/>
              <a:t>20/2/2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E1947-E087-CA47-91CB-77C73151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67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64038-8354-0F40-B459-D59BE39CE98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57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Transient and variable processes -&gt; transient and variable gamma</a:t>
            </a:r>
            <a:r>
              <a:rPr lang="en-US" baseline="0" dirty="0" smtClean="0"/>
              <a:t> </a:t>
            </a:r>
            <a:r>
              <a:rPr lang="en-US" dirty="0" smtClean="0"/>
              <a:t>ray sources</a:t>
            </a:r>
          </a:p>
          <a:p>
            <a:r>
              <a:rPr lang="en-US" dirty="0" smtClean="0"/>
              <a:t>EGRET on CGRO opened one</a:t>
            </a:r>
            <a:r>
              <a:rPr lang="en-US" baseline="0" dirty="0" smtClean="0"/>
              <a:t> of the doors to the transient Universe</a:t>
            </a:r>
          </a:p>
          <a:p>
            <a:r>
              <a:rPr lang="en-US" baseline="0" dirty="0" smtClean="0"/>
              <a:t>But it left many questions.</a:t>
            </a:r>
          </a:p>
          <a:p>
            <a:r>
              <a:rPr lang="en-US" baseline="0" dirty="0" smtClean="0"/>
              <a:t>BATSE opened another.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E1947-E087-CA47-91CB-77C7315148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3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Gamma rays are</a:t>
            </a:r>
            <a:r>
              <a:rPr lang="en-US" baseline="0" dirty="0" smtClean="0"/>
              <a:t> not the only tool for finding extreme events, but they are a particularly decisive indication of non-thermal activity.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E1947-E087-CA47-91CB-77C7315148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3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Search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everywhen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64038-8354-0F40-B459-D59BE39CE9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74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64038-8354-0F40-B459-D59BE39CE9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47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lightcurve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E1947-E087-CA47-91CB-77C7315148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30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Fermi all-sky movie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E1947-E087-CA47-91CB-77C7315148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1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E1947-E087-CA47-91CB-77C7315148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8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82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9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9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7AF-8CD4-254B-B340-19B74A9AFC03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20/2/2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792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BCD6-CBBE-0F47-A89E-DDF08649B85A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20/2/2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866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139C-3CCB-D44C-8A0E-EE25F59967BC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20/2/2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339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64B1-BFAD-2549-97CD-1BDC1A047D50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20/2/2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451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B9B6-175B-E942-B8A0-9FAD13D869F0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20/2/2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8705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7785D-2E71-6A4A-946E-5AE918AB992B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20/2/2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857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07B6-CDC7-5149-9B3D-05969B8BB81A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20/2/2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68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0000-CA4A-0543-8B75-F30E0AF9176F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20/2/2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20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65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EB9BA-53FB-734C-B388-804B8D886A62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20/2/2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57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A951-F14C-4649-9C51-AB343F7182F3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20/2/2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0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ACC5-B44A-B740-8F83-0BA2E4E0B5B2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20/2/2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161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0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5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37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7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9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2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8B12F-B806-2C41-98B3-FAE40FABB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5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  <a:lumOff val="50000"/>
              </a:schemeClr>
            </a:gs>
            <a:gs pos="15000">
              <a:schemeClr val="tx1">
                <a:lumMod val="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539"/>
            <a:ext cx="8229600" cy="778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3466"/>
            <a:ext cx="8229600" cy="355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426BA-F72D-4949-8E7B-54C619F53B32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20/2/2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3838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png"/><Relationship Id="rId6" Type="http://schemas.openxmlformats.org/officeDocument/2006/relationships/image" Target="../media/image6.gi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Fermi: Lessons Learned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Liz Hays</a:t>
            </a:r>
          </a:p>
          <a:p>
            <a:r>
              <a:rPr lang="en-US" dirty="0" smtClean="0"/>
              <a:t>Transients 2020</a:t>
            </a:r>
            <a:endParaRPr lang="en-US" dirty="0"/>
          </a:p>
        </p:txBody>
      </p:sp>
      <p:pic>
        <p:nvPicPr>
          <p:cNvPr id="6" name="Picture 5" descr="Fermi_spacecraft_graphic_188900main_GLASTsat07_lg_trans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3529">
            <a:off x="69877" y="590187"/>
            <a:ext cx="3937022" cy="12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3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Automate where possible</a:t>
            </a:r>
          </a:p>
          <a:p>
            <a:pPr lvl="1"/>
            <a:r>
              <a:rPr lang="en-US" dirty="0" smtClean="0"/>
              <a:t>Deploy human evaluation wisely </a:t>
            </a:r>
            <a:r>
              <a:rPr lang="mr-IN" dirty="0" smtClean="0"/>
              <a:t>–</a:t>
            </a:r>
            <a:r>
              <a:rPr lang="en-US" dirty="0" smtClean="0"/>
              <a:t> we often don’t know exactly how to look for new things.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9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Monitoring success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611" y="1105423"/>
            <a:ext cx="3399549" cy="11838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E.g. identified </a:t>
            </a:r>
            <a:r>
              <a:rPr lang="en-US" dirty="0" err="1" smtClean="0"/>
              <a:t>blazar</a:t>
            </a:r>
            <a:r>
              <a:rPr lang="en-US" dirty="0" smtClean="0"/>
              <a:t> TXS 0506+056 as a candidate </a:t>
            </a:r>
            <a:r>
              <a:rPr lang="en-US" dirty="0"/>
              <a:t>c</a:t>
            </a:r>
            <a:r>
              <a:rPr lang="en-US" dirty="0" smtClean="0"/>
              <a:t>ounterpart for a high energy </a:t>
            </a:r>
            <a:r>
              <a:rPr lang="en-US" dirty="0" err="1" smtClean="0"/>
              <a:t>IceCube</a:t>
            </a:r>
            <a:r>
              <a:rPr lang="en-US" dirty="0" smtClean="0"/>
              <a:t> neutrino alert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FermiBlazarNeutrin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65" y="1124752"/>
            <a:ext cx="4886006" cy="27827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9065" y="3929566"/>
            <a:ext cx="4647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Gamma-ray observations are also an important component of triggering more extensive </a:t>
            </a:r>
            <a:r>
              <a:rPr lang="en-US" dirty="0" err="1" smtClean="0"/>
              <a:t>multiwavelength</a:t>
            </a:r>
            <a:r>
              <a:rPr lang="en-US" dirty="0" smtClean="0"/>
              <a:t> campaigns </a:t>
            </a:r>
            <a:endParaRPr lang="en-US" dirty="0"/>
          </a:p>
        </p:txBody>
      </p:sp>
      <p:pic>
        <p:nvPicPr>
          <p:cNvPr id="10" name="Picture 9" descr="Neutrino050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7" y="2289224"/>
            <a:ext cx="3112306" cy="2489845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280216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because there is a gamma-ray source in a neutrino error region does not mean it is a good candidate counterpart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</a:t>
            </a:r>
            <a:r>
              <a:rPr lang="en-US" dirty="0" smtClean="0"/>
              <a:t>oles for gamma-ray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Find transient and variable sources</a:t>
            </a:r>
          </a:p>
          <a:p>
            <a:r>
              <a:rPr lang="en-US" dirty="0"/>
              <a:t>A</a:t>
            </a:r>
            <a:r>
              <a:rPr lang="en-US" dirty="0" smtClean="0"/>
              <a:t>rchive source activity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Characterize </a:t>
            </a:r>
            <a:r>
              <a:rPr lang="en-US" dirty="0" err="1" smtClean="0">
                <a:solidFill>
                  <a:srgbClr val="A6A6A6"/>
                </a:solidFill>
              </a:rPr>
              <a:t>nonthermal</a:t>
            </a:r>
            <a:r>
              <a:rPr lang="en-US" dirty="0" smtClean="0">
                <a:solidFill>
                  <a:srgbClr val="A6A6A6"/>
                </a:solidFill>
              </a:rPr>
              <a:t> mechanisms</a:t>
            </a:r>
            <a:endParaRPr lang="en-US" dirty="0" smtClean="0">
              <a:solidFill>
                <a:srgbClr val="A6A6A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79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Gamma-ray observations have proven highly useful for picking out an active, </a:t>
            </a:r>
            <a:r>
              <a:rPr lang="en-US" dirty="0" err="1" smtClean="0"/>
              <a:t>nonthermal</a:t>
            </a:r>
            <a:r>
              <a:rPr lang="en-US" dirty="0" smtClean="0"/>
              <a:t> source candidate in a moderately-sized error region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0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6177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Source with a History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TXS0506_LC_F4.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67"/>
          <a:stretch/>
        </p:blipFill>
        <p:spPr>
          <a:xfrm>
            <a:off x="579073" y="823753"/>
            <a:ext cx="7860540" cy="4003440"/>
          </a:xfrm>
          <a:prstGeom prst="rect">
            <a:avLst/>
          </a:prstGeom>
        </p:spPr>
      </p:pic>
      <p:pic>
        <p:nvPicPr>
          <p:cNvPr id="7" name="Picture 6" descr="TXS0506_LC_F4.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4" r="47369" b="65629"/>
          <a:stretch/>
        </p:blipFill>
        <p:spPr>
          <a:xfrm>
            <a:off x="555587" y="1574472"/>
            <a:ext cx="8248067" cy="14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5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fun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Screen Shot 2020-02-03 at 2.13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231900"/>
            <a:ext cx="2209800" cy="2679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2712" y="1640628"/>
            <a:ext cx="3875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Gamma-ray discovery of Nova Mon 2012 preceded optical measurements by 50 days due to proximity to the Sun.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841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</a:t>
            </a:r>
            <a:r>
              <a:rPr lang="en-US" dirty="0" smtClean="0"/>
              <a:t>oles for gamma-ray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Find transient and variable sources</a:t>
            </a:r>
          </a:p>
          <a:p>
            <a:r>
              <a:rPr lang="en-US" dirty="0">
                <a:solidFill>
                  <a:srgbClr val="A6A6A6"/>
                </a:solidFill>
              </a:rPr>
              <a:t>A</a:t>
            </a:r>
            <a:r>
              <a:rPr lang="en-US" dirty="0" smtClean="0">
                <a:solidFill>
                  <a:srgbClr val="A6A6A6"/>
                </a:solidFill>
              </a:rPr>
              <a:t>rchive source activity</a:t>
            </a:r>
          </a:p>
          <a:p>
            <a:r>
              <a:rPr lang="en-US" dirty="0" smtClean="0"/>
              <a:t>Characterize </a:t>
            </a:r>
            <a:r>
              <a:rPr lang="en-US" dirty="0" err="1" smtClean="0"/>
              <a:t>nonthermal</a:t>
            </a:r>
            <a:r>
              <a:rPr lang="en-US" dirty="0" smtClean="0"/>
              <a:t> mechanisms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60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mw_m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4" y="436620"/>
            <a:ext cx="6215875" cy="433064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07606" y="1436539"/>
            <a:ext cx="2327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Fermi</a:t>
            </a:r>
            <a:r>
              <a:rPr lang="en-US" dirty="0" smtClean="0"/>
              <a:t> covers a huge swath of the spectrum,</a:t>
            </a:r>
          </a:p>
          <a:p>
            <a:r>
              <a:rPr lang="en-US" dirty="0"/>
              <a:t>a</a:t>
            </a:r>
            <a:r>
              <a:rPr lang="en-US" dirty="0" smtClean="0"/>
              <a:t>ll of it accessing </a:t>
            </a:r>
            <a:r>
              <a:rPr lang="en-US" dirty="0" err="1" smtClean="0"/>
              <a:t>nonthermal</a:t>
            </a:r>
            <a:r>
              <a:rPr lang="en-US" dirty="0" smtClean="0"/>
              <a:t>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7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Fermi-LAT observations in context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TXS0506_SED_F5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0" y="1104899"/>
            <a:ext cx="5653030" cy="3665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37415" y="1385769"/>
            <a:ext cx="2349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output for </a:t>
            </a:r>
            <a:r>
              <a:rPr lang="en-US" dirty="0" err="1"/>
              <a:t>b</a:t>
            </a:r>
            <a:r>
              <a:rPr lang="en-US" dirty="0" err="1" smtClean="0"/>
              <a:t>lazars</a:t>
            </a:r>
            <a:r>
              <a:rPr lang="en-US" dirty="0" smtClean="0"/>
              <a:t> with high luminosity jets peaks in the MeV-</a:t>
            </a:r>
            <a:r>
              <a:rPr lang="en-US" dirty="0" err="1" smtClean="0"/>
              <a:t>GeV</a:t>
            </a:r>
            <a:r>
              <a:rPr lang="en-US" dirty="0" smtClean="0"/>
              <a:t> gamma-ray band.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32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539"/>
            <a:ext cx="8229600" cy="581097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Fermi</a:t>
            </a:r>
            <a:r>
              <a:rPr lang="en-US" dirty="0" smtClean="0"/>
              <a:t> Observatory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hape 206"/>
          <p:cNvSpPr txBox="1"/>
          <p:nvPr/>
        </p:nvSpPr>
        <p:spPr>
          <a:xfrm>
            <a:off x="272482" y="1193732"/>
            <a:ext cx="4299518" cy="1291185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>
              <a:lnSpc>
                <a:spcPct val="98000"/>
              </a:lnSpc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GB" sz="2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Large Area Telescope (LAT):  </a:t>
            </a:r>
            <a:endParaRPr lang="en-GB" sz="2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>
              <a:lnSpc>
                <a:spcPct val="98000"/>
              </a:lnSpc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 </a:t>
            </a: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MeV to more than 300 </a:t>
            </a:r>
            <a:r>
              <a:rPr lang="en-GB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GeV</a:t>
            </a:r>
            <a:endParaRPr lang="en-GB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>
              <a:lnSpc>
                <a:spcPct val="98000"/>
              </a:lnSpc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GB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Views 20</a:t>
            </a: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% of the sky at any </a:t>
            </a: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instant </a:t>
            </a:r>
          </a:p>
          <a:p>
            <a:pPr marL="228600">
              <a:lnSpc>
                <a:spcPct val="98000"/>
              </a:lnSpc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entire </a:t>
            </a: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sky every 3 </a:t>
            </a:r>
            <a:r>
              <a:rPr lang="en-GB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hrs</a:t>
            </a:r>
            <a:endParaRPr lang="en-GB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208"/>
          <p:cNvSpPr txBox="1"/>
          <p:nvPr/>
        </p:nvSpPr>
        <p:spPr>
          <a:xfrm>
            <a:off x="5222256" y="2607863"/>
            <a:ext cx="3932599" cy="121143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>
              <a:lnSpc>
                <a:spcPct val="98000"/>
              </a:lnSpc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GB" sz="2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Gamma-ray Burst Monitor (GBM):</a:t>
            </a:r>
          </a:p>
          <a:p>
            <a:pPr>
              <a:lnSpc>
                <a:spcPct val="98000"/>
              </a:lnSpc>
              <a:buSzPct val="25000"/>
            </a:pPr>
            <a:r>
              <a:rPr lang="en-GB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 </a:t>
            </a:r>
            <a:r>
              <a:rPr lang="en-GB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keV</a:t>
            </a: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to 40 MeV</a:t>
            </a:r>
          </a:p>
          <a:p>
            <a:pPr>
              <a:lnSpc>
                <a:spcPct val="98000"/>
              </a:lnSpc>
              <a:buSzPct val="25000"/>
            </a:pP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GB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Views entire </a:t>
            </a:r>
            <a:r>
              <a:rPr lang="en-GB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unocculted</a:t>
            </a: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sky</a:t>
            </a:r>
          </a:p>
          <a:p>
            <a:pPr>
              <a:lnSpc>
                <a:spcPct val="98000"/>
              </a:lnSpc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</a:p>
        </p:txBody>
      </p:sp>
      <p:sp>
        <p:nvSpPr>
          <p:cNvPr id="11" name="Shape 211"/>
          <p:cNvSpPr/>
          <p:nvPr/>
        </p:nvSpPr>
        <p:spPr>
          <a:xfrm>
            <a:off x="152400" y="3584220"/>
            <a:ext cx="8458199" cy="14955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228600">
              <a:lnSpc>
                <a:spcPct val="90000"/>
              </a:lnSpc>
              <a:buClr>
                <a:prstClr val="white"/>
              </a:buClr>
              <a:buSzPct val="100000"/>
              <a:buFont typeface="Merriweather Sans"/>
              <a:buChar char="−"/>
            </a:pPr>
            <a:r>
              <a:rPr lang="en-GB" sz="2000" dirty="0" smtClean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All photon data are publicly available immediately</a:t>
            </a:r>
          </a:p>
          <a:p>
            <a:pPr marL="342900" indent="-228600">
              <a:lnSpc>
                <a:spcPct val="90000"/>
              </a:lnSpc>
              <a:buClr>
                <a:prstClr val="white"/>
              </a:buClr>
              <a:buSzPct val="100000"/>
              <a:buFont typeface="Merriweather Sans"/>
              <a:buChar char="−"/>
            </a:pPr>
            <a:r>
              <a:rPr lang="en-GB" sz="20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2000" dirty="0" smtClean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nalysis tools and supporting resources publicly available</a:t>
            </a:r>
          </a:p>
          <a:p>
            <a:pPr marL="342900" indent="-228600">
              <a:lnSpc>
                <a:spcPct val="90000"/>
              </a:lnSpc>
              <a:buClr>
                <a:prstClr val="white"/>
              </a:buClr>
              <a:buSzPct val="100000"/>
              <a:buFont typeface="Merriweather Sans"/>
              <a:buChar char="−"/>
            </a:pPr>
            <a:r>
              <a:rPr lang="en-GB" sz="2000" dirty="0" smtClean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Community involvement</a:t>
            </a:r>
            <a:endParaRPr lang="en-GB" sz="2000" dirty="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lvl="1" indent="-228600">
              <a:lnSpc>
                <a:spcPct val="90000"/>
              </a:lnSpc>
              <a:buClr>
                <a:prstClr val="white"/>
              </a:buClr>
              <a:buSzPct val="100000"/>
              <a:buFont typeface="Merriweather Sans"/>
              <a:buChar char="−"/>
            </a:pPr>
            <a:r>
              <a:rPr lang="en-GB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smtClean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NASA grant </a:t>
            </a:r>
            <a:r>
              <a:rPr lang="en-GB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program </a:t>
            </a:r>
            <a:r>
              <a:rPr lang="en-GB" dirty="0" smtClean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provides funding to US Investigators</a:t>
            </a:r>
            <a:endParaRPr lang="en-GB" dirty="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228600">
              <a:lnSpc>
                <a:spcPct val="90000"/>
              </a:lnSpc>
              <a:buClr>
                <a:prstClr val="white"/>
              </a:buClr>
              <a:buSzPct val="100000"/>
              <a:buFont typeface="Merriweather Sans"/>
              <a:buChar char="−"/>
            </a:pPr>
            <a:endParaRPr lang="en-GB" dirty="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212"/>
          <p:cNvSpPr txBox="1"/>
          <p:nvPr/>
        </p:nvSpPr>
        <p:spPr>
          <a:xfrm>
            <a:off x="252114" y="2897370"/>
            <a:ext cx="3815834" cy="9219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14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International and interagency collaboration between NASA and DOE in the US and agencies in France, Germany, Italy, Japan and Sweden</a:t>
            </a:r>
          </a:p>
        </p:txBody>
      </p:sp>
      <p:sp>
        <p:nvSpPr>
          <p:cNvPr id="13" name="Shape 213"/>
          <p:cNvSpPr txBox="1"/>
          <p:nvPr/>
        </p:nvSpPr>
        <p:spPr>
          <a:xfrm>
            <a:off x="272482" y="773076"/>
            <a:ext cx="8338117" cy="430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2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NASA Probe </a:t>
            </a:r>
            <a:r>
              <a:rPr lang="en-GB" sz="22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class mission to study the extreme high-energy Universe</a:t>
            </a:r>
          </a:p>
        </p:txBody>
      </p:sp>
      <p:sp>
        <p:nvSpPr>
          <p:cNvPr id="14" name="Shape 214"/>
          <p:cNvSpPr txBox="1">
            <a:spLocks/>
          </p:cNvSpPr>
          <p:nvPr/>
        </p:nvSpPr>
        <p:spPr>
          <a:xfrm>
            <a:off x="8610600" y="6492875"/>
            <a:ext cx="685799" cy="3650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2</a:t>
            </a:fld>
            <a:endParaRPr lang="en-GB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fermi_transparent_backgr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191">
            <a:off x="2663820" y="1102735"/>
            <a:ext cx="5633972" cy="179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3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4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Is it a coincidence? </a:t>
            </a:r>
          </a:p>
          <a:p>
            <a:pPr lvl="1"/>
            <a:r>
              <a:rPr lang="en-US" dirty="0" smtClean="0"/>
              <a:t>Survey searches are powerful tools, but they carry penalties</a:t>
            </a:r>
          </a:p>
          <a:p>
            <a:pPr lvl="2"/>
            <a:r>
              <a:rPr lang="en-US" dirty="0" smtClean="0"/>
              <a:t>Coincidences happen</a:t>
            </a:r>
          </a:p>
          <a:p>
            <a:pPr lvl="1"/>
            <a:r>
              <a:rPr lang="en-US" dirty="0" smtClean="0"/>
              <a:t>When combining low significance measurements from two (or more) instruments, the details matter. </a:t>
            </a:r>
            <a:r>
              <a:rPr lang="en-US" dirty="0" err="1" smtClean="0"/>
              <a:t>Noise</a:t>
            </a:r>
            <a:r>
              <a:rPr lang="en-US" baseline="-25000" dirty="0" err="1" smtClean="0"/>
              <a:t>A</a:t>
            </a:r>
            <a:r>
              <a:rPr lang="en-US" dirty="0" smtClean="0"/>
              <a:t> + </a:t>
            </a:r>
            <a:r>
              <a:rPr lang="en-US" dirty="0" err="1" smtClean="0"/>
              <a:t>noise</a:t>
            </a:r>
            <a:r>
              <a:rPr lang="en-US" baseline="-25000" dirty="0" err="1" smtClean="0"/>
              <a:t>B</a:t>
            </a:r>
            <a:r>
              <a:rPr lang="en-US" dirty="0" smtClean="0"/>
              <a:t> != signal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mportant to keep instrumental experts in the loop.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64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FermiBlazarNeutrin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46" y="1124752"/>
            <a:ext cx="6213919" cy="353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0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Fermi Mission in extended phase (10-yr goal, now at 11</a:t>
            </a:r>
            <a:r>
              <a:rPr lang="en-US" baseline="30000" dirty="0"/>
              <a:t> </a:t>
            </a:r>
            <a:r>
              <a:rPr lang="en-US" dirty="0" smtClean="0"/>
              <a:t>years) and will continue to operate subject to periodic NASA assessments of the science value of the mission</a:t>
            </a:r>
          </a:p>
          <a:p>
            <a:r>
              <a:rPr lang="en-US" dirty="0" smtClean="0"/>
              <a:t>No planned follow-on dedicated to high-energy gamma-ray monitoring yet</a:t>
            </a:r>
          </a:p>
          <a:p>
            <a:pPr lvl="1"/>
            <a:r>
              <a:rPr lang="en-US" dirty="0" smtClean="0"/>
              <a:t>Several </a:t>
            </a:r>
            <a:r>
              <a:rPr lang="en-US" dirty="0" err="1" smtClean="0"/>
              <a:t>KeV</a:t>
            </a:r>
            <a:r>
              <a:rPr lang="en-US" dirty="0" smtClean="0"/>
              <a:t> - MeV transient monitors are planned or have concepts under development in the community</a:t>
            </a:r>
          </a:p>
          <a:p>
            <a:pPr lvl="1"/>
            <a:r>
              <a:rPr lang="en-US" dirty="0" smtClean="0"/>
              <a:t>Community interest in mission with improved imaging in the MeV band  (e.g. </a:t>
            </a:r>
            <a:r>
              <a:rPr lang="en-US" dirty="0" err="1" smtClean="0"/>
              <a:t>eASTROGAM</a:t>
            </a:r>
            <a:r>
              <a:rPr lang="en-US" dirty="0" smtClean="0"/>
              <a:t>, AMEGO)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58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Transient work between collaborations benefits from formal and informal connections</a:t>
            </a:r>
          </a:p>
          <a:p>
            <a:pPr lvl="1"/>
            <a:r>
              <a:rPr lang="en-US" dirty="0" smtClean="0"/>
              <a:t>Too much formal process can be a bottleneck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91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data and tools bring opportunity and responsibility to make the science available to everyone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49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5671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Gamma-ray monitors provide key information for transients, especially as a finder and identifier of distinctive, </a:t>
            </a:r>
            <a:r>
              <a:rPr lang="en-US" dirty="0" err="1" smtClean="0"/>
              <a:t>nonthermal</a:t>
            </a:r>
            <a:r>
              <a:rPr lang="en-US" dirty="0" smtClean="0"/>
              <a:t> activity and trigger for broader campaigns</a:t>
            </a:r>
          </a:p>
          <a:p>
            <a:r>
              <a:rPr lang="en-US" dirty="0" smtClean="0"/>
              <a:t>All-sky observations reveal source history and context for notable events found by other observatories</a:t>
            </a:r>
          </a:p>
          <a:p>
            <a:r>
              <a:rPr lang="en-US" dirty="0" smtClean="0"/>
              <a:t>Broad set of searches required to access full range of transient and variable science in the gamma-ray band</a:t>
            </a:r>
          </a:p>
          <a:p>
            <a:pPr lvl="1"/>
            <a:r>
              <a:rPr lang="en-US" dirty="0" smtClean="0"/>
              <a:t>Automation helps</a:t>
            </a:r>
          </a:p>
          <a:p>
            <a:pPr lvl="1"/>
            <a:r>
              <a:rPr lang="en-US" dirty="0" smtClean="0"/>
              <a:t>Necessary to understand false positive rates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mportant to keep experts in the loop </a:t>
            </a:r>
          </a:p>
          <a:p>
            <a:pPr lvl="1"/>
            <a:r>
              <a:rPr lang="en-US" dirty="0" smtClean="0"/>
              <a:t>Important to communicate what search results mean</a:t>
            </a:r>
          </a:p>
          <a:p>
            <a:r>
              <a:rPr lang="en-US" dirty="0" smtClean="0"/>
              <a:t>Transient science benefits from broad range of communication and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55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Hitchhiker’s Guide to Transient Searches with a Survey Instrument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7699"/>
            <a:ext cx="8229600" cy="267692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Search the sky and find a source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Report 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Science happens!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47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All-sky monitors are extremely powerful tools when they provide sufficient sensitivity and localization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56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Dynamic Universe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BATSE_27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1549400"/>
            <a:ext cx="4607376" cy="2673745"/>
          </a:xfrm>
          <a:prstGeom prst="rect">
            <a:avLst/>
          </a:prstGeom>
        </p:spPr>
      </p:pic>
      <p:pic>
        <p:nvPicPr>
          <p:cNvPr id="8" name="Picture 7" descr="egret_sk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1" y="1460500"/>
            <a:ext cx="4262952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1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Dynamic Universe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Fermi North and South Hemispheres-H.264 LA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549400"/>
            <a:ext cx="4718755" cy="2654300"/>
          </a:xfrm>
          <a:prstGeom prst="rect">
            <a:avLst/>
          </a:prstGeom>
        </p:spPr>
      </p:pic>
      <p:pic>
        <p:nvPicPr>
          <p:cNvPr id="9" name="Picture 8" descr="all_grb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16100"/>
            <a:ext cx="4343400" cy="217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2300" y="109116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2704 </a:t>
            </a:r>
            <a:r>
              <a:rPr lang="en-US" i="1" dirty="0" smtClean="0"/>
              <a:t>Fermi</a:t>
            </a:r>
            <a:r>
              <a:rPr lang="en-US" dirty="0" smtClean="0"/>
              <a:t>-GBM bursts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4707" y="1121773"/>
            <a:ext cx="323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aily movie of the </a:t>
            </a:r>
            <a:r>
              <a:rPr lang="en-US" i="1" dirty="0" smtClean="0"/>
              <a:t>Fermi</a:t>
            </a:r>
            <a:r>
              <a:rPr lang="en-US" dirty="0" smtClean="0"/>
              <a:t>-LAT sky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66744" y="4582597"/>
            <a:ext cx="646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~26% of the sources in the 4</a:t>
            </a:r>
            <a:r>
              <a:rPr lang="en-US" baseline="30000" dirty="0" smtClean="0"/>
              <a:t>th</a:t>
            </a:r>
            <a:r>
              <a:rPr lang="en-US" dirty="0" smtClean="0"/>
              <a:t> LAT catalog are classified as variable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309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Broad roles for all-sky gamma-ray monitoring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Find and report new sources or notable changes in known sources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rchive source activity</a:t>
            </a:r>
          </a:p>
          <a:p>
            <a:r>
              <a:rPr lang="en-US" sz="2800" dirty="0" smtClean="0"/>
              <a:t>Characterize </a:t>
            </a:r>
            <a:r>
              <a:rPr lang="en-US" sz="2800" dirty="0" err="1" smtClean="0"/>
              <a:t>nonthermal</a:t>
            </a:r>
            <a:r>
              <a:rPr lang="en-US" sz="2800" dirty="0" smtClean="0"/>
              <a:t> mechanisms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Feb. 3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13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Broad roles for all-sky gamma-ray monitoring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Find and report new sources or notable changes in known sources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rchive source activity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Characterize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nonthermal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mechanisms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Feb. 3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B12F-B806-2C41-98B3-FAE40FABBD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31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0BB-437E-CE41-865B-116E4A75244A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Fermi_transients_search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3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909</Words>
  <Application>Microsoft Macintosh PowerPoint</Application>
  <PresentationFormat>On-screen Show (16:9)</PresentationFormat>
  <Paragraphs>151</Paragraphs>
  <Slides>25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1_Office Theme</vt:lpstr>
      <vt:lpstr>Fermi: Lessons Learned</vt:lpstr>
      <vt:lpstr>Fermi Observatory</vt:lpstr>
      <vt:lpstr>The Hitchhiker’s Guide to Transient Searches with a Survey Instrument</vt:lpstr>
      <vt:lpstr>Lesson 1</vt:lpstr>
      <vt:lpstr>The Dynamic Universe</vt:lpstr>
      <vt:lpstr>The Dynamic Universe</vt:lpstr>
      <vt:lpstr>Broad roles for all-sky gamma-ray monitoring</vt:lpstr>
      <vt:lpstr>Broad roles for all-sky gamma-ray monitoring</vt:lpstr>
      <vt:lpstr>PowerPoint Presentation</vt:lpstr>
      <vt:lpstr>Lesson 2 </vt:lpstr>
      <vt:lpstr>Monitoring success</vt:lpstr>
      <vt:lpstr>Beware</vt:lpstr>
      <vt:lpstr>Roles for gamma-ray observations</vt:lpstr>
      <vt:lpstr>Lesson 3</vt:lpstr>
      <vt:lpstr>A Source with a History</vt:lpstr>
      <vt:lpstr>Another fun example</vt:lpstr>
      <vt:lpstr>Roles for gamma-ray observations</vt:lpstr>
      <vt:lpstr>PowerPoint Presentation</vt:lpstr>
      <vt:lpstr>Fermi-LAT observations in context</vt:lpstr>
      <vt:lpstr>Lesson 4 </vt:lpstr>
      <vt:lpstr>PowerPoint Presentation</vt:lpstr>
      <vt:lpstr>Future Outlook</vt:lpstr>
      <vt:lpstr>Additional Thoughts</vt:lpstr>
      <vt:lpstr>Additional Thoughts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Fermi: Lessons Learned</dc:title>
  <dc:creator>Elizabeth Hays</dc:creator>
  <cp:lastModifiedBy>Elizabeth Hays</cp:lastModifiedBy>
  <cp:revision>36</cp:revision>
  <dcterms:created xsi:type="dcterms:W3CDTF">2020-02-02T19:35:04Z</dcterms:created>
  <dcterms:modified xsi:type="dcterms:W3CDTF">2020-02-03T09:57:35Z</dcterms:modified>
</cp:coreProperties>
</file>