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41" r:id="rId1"/>
  </p:sldMasterIdLst>
  <p:notesMasterIdLst>
    <p:notesMasterId r:id="rId24"/>
  </p:notesMasterIdLst>
  <p:sldIdLst>
    <p:sldId id="349" r:id="rId2"/>
    <p:sldId id="361" r:id="rId3"/>
    <p:sldId id="285" r:id="rId4"/>
    <p:sldId id="381" r:id="rId5"/>
    <p:sldId id="300" r:id="rId6"/>
    <p:sldId id="318" r:id="rId7"/>
    <p:sldId id="313" r:id="rId8"/>
    <p:sldId id="354" r:id="rId9"/>
    <p:sldId id="377" r:id="rId10"/>
    <p:sldId id="308" r:id="rId11"/>
    <p:sldId id="317" r:id="rId12"/>
    <p:sldId id="314" r:id="rId13"/>
    <p:sldId id="355" r:id="rId14"/>
    <p:sldId id="378" r:id="rId15"/>
    <p:sldId id="380" r:id="rId16"/>
    <p:sldId id="363" r:id="rId17"/>
    <p:sldId id="379" r:id="rId18"/>
    <p:sldId id="370" r:id="rId19"/>
    <p:sldId id="364" r:id="rId20"/>
    <p:sldId id="366" r:id="rId21"/>
    <p:sldId id="382" r:id="rId22"/>
    <p:sldId id="319" r:id="rId2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1">
          <p15:clr>
            <a:srgbClr val="A4A3A4"/>
          </p15:clr>
        </p15:guide>
        <p15:guide id="2" orient="horz" pos="984">
          <p15:clr>
            <a:srgbClr val="A4A3A4"/>
          </p15:clr>
        </p15:guide>
        <p15:guide id="3" orient="horz" pos="4134">
          <p15:clr>
            <a:srgbClr val="A4A3A4"/>
          </p15:clr>
        </p15:guide>
        <p15:guide id="4" orient="horz" pos="3715">
          <p15:clr>
            <a:srgbClr val="A4A3A4"/>
          </p15:clr>
        </p15:guide>
        <p15:guide id="5" orient="horz" pos="1674">
          <p15:clr>
            <a:srgbClr val="A4A3A4"/>
          </p15:clr>
        </p15:guide>
        <p15:guide id="6" pos="252">
          <p15:clr>
            <a:srgbClr val="A4A3A4"/>
          </p15:clr>
        </p15:guide>
        <p15:guide id="7" pos="2880">
          <p15:clr>
            <a:srgbClr val="A4A3A4"/>
          </p15:clr>
        </p15:guide>
        <p15:guide id="8" pos="5594">
          <p15:clr>
            <a:srgbClr val="A4A3A4"/>
          </p15:clr>
        </p15:guide>
        <p15:guide id="9" orient="horz" pos="-289">
          <p15:clr>
            <a:srgbClr val="A4A3A4"/>
          </p15:clr>
        </p15:guide>
        <p15:guide id="10" orient="horz" pos="444">
          <p15:clr>
            <a:srgbClr val="A4A3A4"/>
          </p15:clr>
        </p15:guide>
        <p15:guide id="11" orient="horz" pos="3594">
          <p15:clr>
            <a:srgbClr val="A4A3A4"/>
          </p15:clr>
        </p15:guide>
        <p15:guide id="12" orient="horz" pos="3175">
          <p15:clr>
            <a:srgbClr val="A4A3A4"/>
          </p15:clr>
        </p15:guide>
        <p15:guide id="13" orient="horz" pos="11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619"/>
    <a:srgbClr val="0F1010"/>
    <a:srgbClr val="C4B6D3"/>
    <a:srgbClr val="111414"/>
    <a:srgbClr val="C1B4D3"/>
    <a:srgbClr val="FF2121"/>
    <a:srgbClr val="DDDCD8"/>
    <a:srgbClr val="042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557" autoAdjust="0"/>
    <p:restoredTop sz="65666"/>
  </p:normalViewPr>
  <p:slideViewPr>
    <p:cSldViewPr snapToGrid="0">
      <p:cViewPr varScale="1">
        <p:scale>
          <a:sx n="89" d="100"/>
          <a:sy n="89" d="100"/>
        </p:scale>
        <p:origin x="496" y="176"/>
      </p:cViewPr>
      <p:guideLst>
        <p:guide orient="horz" pos="251"/>
        <p:guide orient="horz" pos="984"/>
        <p:guide orient="horz" pos="4134"/>
        <p:guide orient="horz" pos="3715"/>
        <p:guide orient="horz" pos="1674"/>
        <p:guide pos="252"/>
        <p:guide pos="2880"/>
        <p:guide pos="5594"/>
        <p:guide orient="horz" pos="-289"/>
        <p:guide orient="horz" pos="444"/>
        <p:guide orient="horz" pos="3594"/>
        <p:guide orient="horz" pos="3175"/>
        <p:guide orient="horz" pos="1134"/>
      </p:guideLst>
    </p:cSldViewPr>
  </p:slideViewPr>
  <p:notesTextViewPr>
    <p:cViewPr>
      <p:scale>
        <a:sx n="90" d="100"/>
        <a:sy n="9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B58CAA-53E0-4804-BDB0-1CFC701E94D0}" type="datetimeFigureOut">
              <a:rPr lang="en-US"/>
              <a:pPr>
                <a:defRPr/>
              </a:pPr>
              <a:t>2/4/20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FE10060-6E1B-4AFC-B36B-E709050DE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84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Breakthrough: detection of EM and GW from the same source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What we’ve learned from GW170817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insight radio astronomy can give us into neutron star mergers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Our plans for O3 and first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AFF80-37AC-6745-AF2B-A791B93401E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82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57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Detectable range of a NS-NS merger radio afterglow with the ATCA as a function of distance, inclination angle and circum-merger density</a:t>
            </a:r>
          </a:p>
          <a:p>
            <a:r>
              <a:rPr lang="en-AU" dirty="0"/>
              <a:t>7.5 GHz </a:t>
            </a:r>
          </a:p>
          <a:p>
            <a:endParaRPr lang="en-AU" dirty="0"/>
          </a:p>
          <a:p>
            <a:r>
              <a:rPr lang="en-AU" dirty="0"/>
              <a:t>Detection: searching for an EM counterpart by targeting candidate host galaxies 10 mins (detectability limit ~ 180 </a:t>
            </a:r>
            <a:r>
              <a:rPr lang="en-AU" dirty="0" err="1"/>
              <a:t>uJy</a:t>
            </a:r>
            <a:r>
              <a:rPr lang="en-AU" dirty="0"/>
              <a:t>)</a:t>
            </a:r>
          </a:p>
          <a:p>
            <a:endParaRPr lang="en-AU" dirty="0"/>
          </a:p>
          <a:p>
            <a:r>
              <a:rPr lang="en-AU" dirty="0"/>
              <a:t>Monitoring: counterpart detected at other wavelengths with 12 hour observations (detectability limit ~ 20 </a:t>
            </a:r>
            <a:r>
              <a:rPr lang="en-AU" dirty="0" err="1"/>
              <a:t>uJy</a:t>
            </a:r>
            <a:r>
              <a:rPr lang="en-AU" dirty="0"/>
              <a:t>).</a:t>
            </a:r>
          </a:p>
          <a:p>
            <a:endParaRPr lang="en-AU" dirty="0"/>
          </a:p>
          <a:p>
            <a:r>
              <a:rPr lang="en-AU" dirty="0"/>
              <a:t> Parts of the phase space to the lower-left of each contour are detectable.</a:t>
            </a:r>
          </a:p>
          <a:p>
            <a:endParaRPr lang="en-AU" dirty="0"/>
          </a:p>
          <a:p>
            <a:r>
              <a:rPr lang="en-AU" dirty="0"/>
              <a:t>Radio </a:t>
            </a:r>
            <a:r>
              <a:rPr lang="en-AU" dirty="0" err="1"/>
              <a:t>lightcurves</a:t>
            </a:r>
            <a:r>
              <a:rPr lang="en-AU" dirty="0"/>
              <a:t> are simulated according to a power-law jet model using an </a:t>
            </a:r>
            <a:r>
              <a:rPr lang="en-AU" dirty="0" err="1"/>
              <a:t>E_iso</a:t>
            </a:r>
            <a:r>
              <a:rPr lang="en-AU" dirty="0"/>
              <a:t> comparable to GW170817. Masses and mass ratios are not considered, </a:t>
            </a:r>
          </a:p>
          <a:p>
            <a:endParaRPr lang="en-AU" dirty="0"/>
          </a:p>
          <a:p>
            <a:r>
              <a:rPr lang="en-AU" dirty="0"/>
              <a:t>The shaded region shows the estimated detector horizon for O3, using an average horizon of 145 </a:t>
            </a:r>
            <a:r>
              <a:rPr lang="en-AU" dirty="0" err="1"/>
              <a:t>Mpc</a:t>
            </a:r>
            <a:endParaRPr lang="en-AU" dirty="0"/>
          </a:p>
          <a:p>
            <a:endParaRPr lang="en-AU" dirty="0"/>
          </a:p>
          <a:p>
            <a:r>
              <a:rPr lang="en-AU" dirty="0"/>
              <a:t>The range for the VLA is ~1.5 times further.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0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Angular size , centroid offset and 3GHz flux density (bottom) for a neutron star merger at a distance of 40Mpc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circummerger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density of n = 0.01cm−2 for a range of inclination angles.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angular size, offset and flux density detectability thresholds of 0.35mas, 0.8mas and 15μJy respectively are denoted by dashed red lines. </a:t>
            </a:r>
            <a:endParaRPr lang="en-AU" dirty="0"/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Lightcurve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 neutron star merger afterglow at a distance of 40Mpc,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inclination angle of 30deg and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circummerger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density 0.01cm−2.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shaded region corresponds to the expected levels of variability introduced by refractive interstellar scintillation. 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67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Until GW170817 – 4 short GRBs detected in radio </a:t>
            </a:r>
          </a:p>
          <a:p>
            <a:endParaRPr lang="en-US" dirty="0"/>
          </a:p>
          <a:p>
            <a:r>
              <a:rPr lang="en-US" dirty="0"/>
              <a:t>Plot on right shows GW170817 would be detected by ASKAP in blind survey </a:t>
            </a:r>
          </a:p>
          <a:p>
            <a:endParaRPr lang="en-US" dirty="0"/>
          </a:p>
          <a:p>
            <a:r>
              <a:rPr lang="en-US" dirty="0"/>
              <a:t>Also possibility of detecting sources not detected in optical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38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effectLst/>
            </a:endParaRPr>
          </a:p>
          <a:p>
            <a:r>
              <a:rPr lang="en-AU" dirty="0">
                <a:effectLst/>
              </a:rPr>
              <a:t>Too far north or poorly localised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49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19k sources in field above 5 sigma</a:t>
            </a:r>
          </a:p>
          <a:p>
            <a:r>
              <a:rPr lang="en-US" dirty="0"/>
              <a:t>Number of radio matches to optical galaxies in local volume is a few 100 </a:t>
            </a:r>
          </a:p>
          <a:p>
            <a:r>
              <a:rPr lang="en-US" dirty="0"/>
              <a:t>Low false positive rate </a:t>
            </a:r>
          </a:p>
          <a:p>
            <a:endParaRPr lang="en-US" dirty="0"/>
          </a:p>
          <a:p>
            <a:r>
              <a:rPr lang="en-US" dirty="0"/>
              <a:t>Contours: 25, 50, 75% confidence </a:t>
            </a:r>
          </a:p>
          <a:p>
            <a:endParaRPr lang="en-US" dirty="0"/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epoch at 86 days</a:t>
            </a:r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27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19k sources in field above 5 sigma</a:t>
            </a:r>
          </a:p>
          <a:p>
            <a:r>
              <a:rPr lang="en-US" dirty="0"/>
              <a:t>Number of radio matches to optical galaxies in local volume is a few 100 </a:t>
            </a:r>
          </a:p>
          <a:p>
            <a:r>
              <a:rPr lang="en-US" dirty="0"/>
              <a:t>Low false positive rate </a:t>
            </a:r>
          </a:p>
          <a:p>
            <a:endParaRPr lang="en-US" dirty="0"/>
          </a:p>
          <a:p>
            <a:r>
              <a:rPr lang="en-US" dirty="0"/>
              <a:t>Contours: 25, 50, 75% confidence </a:t>
            </a:r>
          </a:p>
          <a:p>
            <a:endParaRPr lang="en-US" dirty="0"/>
          </a:p>
          <a:p>
            <a:r>
              <a:rPr lang="en-US" dirty="0"/>
              <a:t>Radio important role to play</a:t>
            </a:r>
          </a:p>
          <a:p>
            <a:r>
              <a:rPr lang="en-US" dirty="0"/>
              <a:t>Watch this space </a:t>
            </a:r>
            <a:r>
              <a:rPr lang="en-US" dirty="0">
                <a:sym typeface="Wingdings" pitchFamily="2" charset="2"/>
              </a:rPr>
              <a:t>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57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Radio constraints on viewing angle and </a:t>
            </a:r>
            <a:r>
              <a:rPr lang="en-AU" dirty="0" err="1"/>
              <a:t>circummerger</a:t>
            </a:r>
            <a:r>
              <a:rPr lang="en-AU" dirty="0"/>
              <a:t> density </a:t>
            </a:r>
          </a:p>
          <a:p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23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15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BNS merger to form </a:t>
            </a:r>
            <a:r>
              <a:rPr lang="en-US" dirty="0" err="1"/>
              <a:t>supramassive</a:t>
            </a:r>
            <a:r>
              <a:rPr lang="en-US" dirty="0"/>
              <a:t> neutron star that then collapses into black hole</a:t>
            </a:r>
          </a:p>
          <a:p>
            <a:endParaRPr lang="en-US" dirty="0"/>
          </a:p>
          <a:p>
            <a:r>
              <a:rPr lang="en-US" dirty="0"/>
              <a:t>Magnetosphere of neutron star merger released as black hole swallows neutron star – fraction of that energy enough to explain FRB.</a:t>
            </a:r>
          </a:p>
          <a:p>
            <a:r>
              <a:rPr lang="en-US" dirty="0"/>
              <a:t>FRB rates much higher than GW rates, can’t explain all.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92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Excitement back in 2017 – detection of first neutron star merger</a:t>
            </a:r>
          </a:p>
          <a:p>
            <a:r>
              <a:rPr lang="en-US" dirty="0"/>
              <a:t>Predictions from prompt emission through to months/years</a:t>
            </a:r>
          </a:p>
          <a:p>
            <a:r>
              <a:rPr lang="en-US" dirty="0"/>
              <a:t>Early non-detection is important for modelling </a:t>
            </a:r>
          </a:p>
          <a:p>
            <a:endParaRPr lang="en-US" dirty="0"/>
          </a:p>
          <a:p>
            <a:r>
              <a:rPr lang="en-US" dirty="0"/>
              <a:t>Two EM sources</a:t>
            </a:r>
          </a:p>
          <a:p>
            <a:r>
              <a:rPr lang="en-US" dirty="0"/>
              <a:t>1)</a:t>
            </a:r>
          </a:p>
          <a:p>
            <a:pPr marL="171450" indent="-171450">
              <a:buFontTx/>
              <a:buChar char="-"/>
            </a:pPr>
            <a:r>
              <a:rPr lang="en-US" dirty="0"/>
              <a:t>Bright optical/UV, faded after a few days, then redder emission that lasted weeks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Consensus is that this is a </a:t>
            </a:r>
            <a:r>
              <a:rPr lang="en-US" dirty="0" err="1"/>
              <a:t>kilonova</a:t>
            </a:r>
            <a:r>
              <a:rPr lang="en-US" dirty="0"/>
              <a:t> powered by dynamic ejecta</a:t>
            </a:r>
          </a:p>
          <a:p>
            <a:pPr marL="171450" indent="-171450">
              <a:buFontTx/>
              <a:buChar char="-"/>
            </a:pPr>
            <a:r>
              <a:rPr lang="en-US" dirty="0"/>
              <a:t>Radioactive decay of r-process nuclei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2) 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Prompt emission in gamma-rays, non-thermal emission detected in X-ray and radio several weeks later</a:t>
            </a:r>
          </a:p>
          <a:p>
            <a:pPr marL="171450" indent="-171450">
              <a:buFontTx/>
              <a:buChar char="-"/>
            </a:pPr>
            <a:r>
              <a:rPr lang="en-US" dirty="0"/>
              <a:t>Took longer to confirm what causes this afterglow</a:t>
            </a:r>
          </a:p>
          <a:p>
            <a:pPr marL="171450" indent="-171450">
              <a:buFontTx/>
              <a:buChar char="-"/>
            </a:pPr>
            <a:r>
              <a:rPr lang="en-US" dirty="0"/>
              <a:t>Early observations let us rule out two possibilities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54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ASKAP can do follow-up and (relatively) rapid processing (24-48 hours from observing to public release)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 most sensitive widefield transients survey to date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18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08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goal of radio monitoring is to understand physical mechanisms that give rise to the electromagnetic radiation </a:t>
            </a:r>
          </a:p>
          <a:p>
            <a:r>
              <a:rPr lang="en-US" dirty="0"/>
              <a:t>Analytic / semi-analytic and numerical models.</a:t>
            </a:r>
          </a:p>
          <a:p>
            <a:endParaRPr lang="en-AU" baseline="0" dirty="0"/>
          </a:p>
          <a:p>
            <a:r>
              <a:rPr lang="en-AU" baseline="0" dirty="0"/>
              <a:t>observations of the radio </a:t>
            </a:r>
            <a:r>
              <a:rPr lang="en-AU" baseline="0" dirty="0" err="1"/>
              <a:t>lightcurve</a:t>
            </a:r>
            <a:r>
              <a:rPr lang="en-AU" baseline="0" dirty="0"/>
              <a:t> alone were unable to distinguish between two competing</a:t>
            </a:r>
          </a:p>
          <a:p>
            <a:r>
              <a:rPr lang="en-AU" baseline="0" dirty="0"/>
              <a:t>models for the geometry of the outflow </a:t>
            </a:r>
            <a:r>
              <a:rPr lang="en-AU" baseline="0" dirty="0">
                <a:sym typeface="Wingdings" pitchFamily="2" charset="2"/>
              </a:rPr>
              <a:t> pointed to jet </a:t>
            </a:r>
            <a:endParaRPr lang="en-AU" baseline="0" dirty="0"/>
          </a:p>
          <a:p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13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evidence of spectral index evolution </a:t>
            </a:r>
            <a:r>
              <a:rPr lang="mr-IN" dirty="0"/>
              <a:t>–</a:t>
            </a:r>
            <a:r>
              <a:rPr lang="en-AU" dirty="0"/>
              <a:t> </a:t>
            </a:r>
            <a:r>
              <a:rPr lang="en-US" dirty="0"/>
              <a:t>optically thin synchrotron emission</a:t>
            </a:r>
          </a:p>
          <a:p>
            <a:r>
              <a:rPr lang="en-US" dirty="0"/>
              <a:t>Peak: ~170 days post-merger </a:t>
            </a:r>
          </a:p>
          <a:p>
            <a:endParaRPr lang="en-US" dirty="0"/>
          </a:p>
          <a:p>
            <a:r>
              <a:rPr lang="en-US" dirty="0"/>
              <a:t>Key goal of radio monitoring is to understand physical</a:t>
            </a:r>
          </a:p>
          <a:p>
            <a:r>
              <a:rPr lang="en-US" dirty="0"/>
              <a:t>Analytic / semi-analytic and numerical models; fit to light curve</a:t>
            </a:r>
          </a:p>
          <a:p>
            <a:endParaRPr lang="en-US" dirty="0"/>
          </a:p>
          <a:p>
            <a:r>
              <a:rPr lang="en-US" dirty="0"/>
              <a:t>Critical: sharpness of peak and slope of power-law decline depend on viewing angle and jet opening angle. </a:t>
            </a:r>
          </a:p>
          <a:p>
            <a:endParaRPr lang="en-US" dirty="0"/>
          </a:p>
          <a:p>
            <a:r>
              <a:rPr lang="en-US" dirty="0"/>
              <a:t>Gives us physical parameters like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jet opening angle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density of the interstellar medium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isotropic-equivalent energy of the merger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56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58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28600" indent="-228600">
              <a:buAutoNum type="arabicParenR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Ruled out by delayed onset of jet. Extremely weak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sGRB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then the successful breakout of a narrow,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ultra-relativistic jet would require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&lt;3×10-6 M⊙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material ejected in the direction of the jet 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Contradicted with the observed bright UVOIR counterpart indicating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≈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0.05 M⊙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ejecta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Expect bright afterglow at all wavelengths when the external shock decelerates to</a:t>
            </a:r>
            <a:r>
              <a:rPr lang="en-US" dirty="0">
                <a:effectLst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∼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roughly one day later.</a:t>
            </a:r>
            <a:endParaRPr lang="en-US" dirty="0"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Slow rise rules this out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Leaves two possible models. Gamma 100 interacts with gamma 4 cocoon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Both scenarios launch an ultra-relativistic jet that interacts with the neutron-rich material dynamically ejected during the merger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 light curve alone not enough to rule these out.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– merger remnant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92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baseline="0" dirty="0"/>
              <a:t>Jet dominated – see proper motion as jet expands </a:t>
            </a:r>
            <a:endParaRPr lang="en-AU" dirty="0"/>
          </a:p>
          <a:p>
            <a:r>
              <a:rPr lang="en-US" dirty="0"/>
              <a:t>Cocoon dominated – almost no proper motion as emission isotropic </a:t>
            </a:r>
          </a:p>
          <a:p>
            <a:endParaRPr lang="en-US" dirty="0"/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Jet survives and produces a structured outflow</a:t>
            </a: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Cocoon-dominated at early times</a:t>
            </a: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Jet-dominated at late times</a:t>
            </a: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 n~10</a:t>
            </a:r>
            <a:r>
              <a:rPr lang="en-A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-4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few×10</a:t>
            </a:r>
            <a:r>
              <a:rPr lang="en-A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cm</a:t>
            </a:r>
            <a:r>
              <a:rPr lang="en-A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Explosion E~10</a:t>
            </a:r>
            <a:r>
              <a:rPr lang="en-A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49-50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erg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news for EM counterparts</a:t>
            </a: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Cocoon is visible over a wider solid angle than a narrow jet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proof that SHBs are generated by NS mergers</a:t>
            </a: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Rate of SHB ~ NS/NS rate</a:t>
            </a:r>
          </a:p>
          <a:p>
            <a:pPr lvl="1"/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Need another 15 events with VLBI to reduce uncertainty to 2-3% </a:t>
            </a:r>
          </a:p>
          <a:p>
            <a:pPr lvl="1"/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94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/>
              <a:t>Hubble flow velocity – velocity due to expansion of the Universe</a:t>
            </a:r>
          </a:p>
          <a:p>
            <a:endParaRPr lang="en-AU" dirty="0"/>
          </a:p>
          <a:p>
            <a:r>
              <a:rPr lang="en-AU" dirty="0"/>
              <a:t>Recessional velocity (from EM spectroscopic redshift)</a:t>
            </a:r>
          </a:p>
          <a:p>
            <a:r>
              <a:rPr lang="en-AU" dirty="0"/>
              <a:t>Distance – usually from cosmic distance ladder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Net velocity – have to take  into account “peculiar velocity” on top of that </a:t>
            </a:r>
          </a:p>
          <a:p>
            <a:endParaRPr lang="en-AU" dirty="0"/>
          </a:p>
          <a:p>
            <a:r>
              <a:rPr lang="en-AU" dirty="0"/>
              <a:t>Usually have to use the cosmic distance ladder, with something like the Tully Fisher relation </a:t>
            </a:r>
          </a:p>
          <a:p>
            <a:r>
              <a:rPr lang="en-AU" dirty="0"/>
              <a:t>(relationship between intrinsic luminosity and emission line width / angular velocity)</a:t>
            </a:r>
          </a:p>
          <a:p>
            <a:endParaRPr lang="en-AU" dirty="0"/>
          </a:p>
          <a:p>
            <a:r>
              <a:rPr lang="en-AU" dirty="0"/>
              <a:t>At nearby distances all cosmological distance measures differ only by </a:t>
            </a:r>
            <a:r>
              <a:rPr lang="en-AU" dirty="0" err="1"/>
              <a:t>vH</a:t>
            </a:r>
            <a:r>
              <a:rPr lang="en-AU" dirty="0"/>
              <a:t>/c (~1%) </a:t>
            </a:r>
          </a:p>
          <a:p>
            <a:endParaRPr lang="en-AU" dirty="0"/>
          </a:p>
          <a:p>
            <a:r>
              <a:rPr lang="en-AU" dirty="0"/>
              <a:t>Optical id of NGC 4993 is independent of</a:t>
            </a:r>
            <a:r>
              <a:rPr lang="en-AU" baseline="0" dirty="0"/>
              <a:t> H0</a:t>
            </a:r>
          </a:p>
          <a:p>
            <a:r>
              <a:rPr lang="en-AU" baseline="0" dirty="0"/>
              <a:t>We know position, redshift </a:t>
            </a:r>
          </a:p>
          <a:p>
            <a:r>
              <a:rPr lang="en-AU" baseline="0" dirty="0"/>
              <a:t>Take into account peculiar velocity of nearby galaxies</a:t>
            </a:r>
          </a:p>
          <a:p>
            <a:endParaRPr lang="en-AU" baseline="0" dirty="0"/>
          </a:p>
          <a:p>
            <a:r>
              <a:rPr lang="en-AU" baseline="0" dirty="0"/>
              <a:t>SHOES – Type </a:t>
            </a:r>
            <a:r>
              <a:rPr lang="en-AU" baseline="0" dirty="0" err="1"/>
              <a:t>Ia</a:t>
            </a:r>
            <a:r>
              <a:rPr lang="en-AU" baseline="0" dirty="0"/>
              <a:t> SN</a:t>
            </a:r>
          </a:p>
          <a:p>
            <a:r>
              <a:rPr lang="en-AU" baseline="0" dirty="0"/>
              <a:t>Plank CMB </a:t>
            </a:r>
          </a:p>
          <a:p>
            <a:endParaRPr lang="en-AU" baseline="0" dirty="0"/>
          </a:p>
          <a:p>
            <a:r>
              <a:rPr lang="en-AU" baseline="0" dirty="0"/>
              <a:t>“standard siren” analogous to standard candle</a:t>
            </a:r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Need another 15 events with VLBI to reduce uncertainty to 2-3% </a:t>
            </a:r>
          </a:p>
          <a:p>
            <a:endParaRPr lang="en-AU" dirty="0"/>
          </a:p>
          <a:p>
            <a:endParaRPr lang="en-AU" baseline="0" dirty="0"/>
          </a:p>
          <a:p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6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MINS</a:t>
            </a:r>
          </a:p>
          <a:p>
            <a:endParaRPr lang="en-US" dirty="0"/>
          </a:p>
          <a:p>
            <a:r>
              <a:rPr lang="en-US" dirty="0"/>
              <a:t>So what does radio tell us?</a:t>
            </a:r>
          </a:p>
          <a:p>
            <a:endParaRPr lang="en-US" dirty="0"/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How much energy do binary neutron star (NS-NS) mergers release?</a:t>
            </a:r>
          </a:p>
          <a:p>
            <a:pPr lvl="0"/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How many binary neutron star mergers have relativistic jets?</a:t>
            </a:r>
          </a:p>
          <a:p>
            <a:pPr lvl="0"/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What is the relationship between binary neutron star mergers and short gamma-ray bursts?</a:t>
            </a:r>
          </a:p>
          <a:p>
            <a:pPr lvl="0"/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What will a neutron star–black hole (NS-BH) merger look like?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14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1) Australia Telescope Compact Array (ATCA) observing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750 hours allocated over 5 semesters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Strategy 1:</a:t>
            </a:r>
            <a:r>
              <a:rPr lang="en-US" dirty="0"/>
              <a:t> galaxy targeting using CLU (Cook et al. 2017)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Strategy 2:</a:t>
            </a:r>
            <a:r>
              <a:rPr lang="en-US" dirty="0"/>
              <a:t> targeting candidate counterparts detected in other bands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Strategy 3:</a:t>
            </a:r>
            <a:r>
              <a:rPr lang="en-US" dirty="0"/>
              <a:t> long term monitoring of counterparts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2) Australian Square </a:t>
            </a:r>
            <a:r>
              <a:rPr lang="en-US" dirty="0" err="1">
                <a:solidFill>
                  <a:schemeClr val="accent1"/>
                </a:solidFill>
              </a:rPr>
              <a:t>Kilometre</a:t>
            </a:r>
            <a:r>
              <a:rPr lang="en-US" dirty="0">
                <a:solidFill>
                  <a:schemeClr val="accent1"/>
                </a:solidFill>
              </a:rPr>
              <a:t> Array Pathfinder (ASKAP) observing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100 hours – pilot survey for radio transients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100 hours – GW time for follow-up when localization is poor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3) Murchison Widefield Array (MWA) observing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Automatic triggering with latency 10s to ~1 minute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May also search for long time scale afterglow – weak at low freq.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E10060-6E1B-4AFC-B36B-E709050DE81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2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250825" y="1164273"/>
            <a:ext cx="8662989" cy="382191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Click to edit Master text styles</a:t>
            </a:r>
          </a:p>
          <a:p>
            <a:pPr marL="3619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539750" marR="0" lvl="2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717550" marR="0" lvl="3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895350" marR="0" lvl="4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  <a:p>
            <a:pPr marL="1074738" marR="0" lvl="5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E112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815170" y="395172"/>
            <a:ext cx="7158485" cy="4750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Slide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874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599B-20F0-FE4E-8B58-D158EF3EE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3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26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4" r:id="rId2"/>
  </p:sldLayoutIdLst>
  <p:hf sldNum="0" hdr="0" ftr="0" dt="0"/>
  <p:txStyles>
    <p:titleStyle>
      <a:lvl1pPr algn="ctr" defTabSz="914400" rtl="0" eaLnBrk="1" latinLnBrk="0" hangingPunct="1">
        <a:lnSpc>
          <a:spcPts val="2500"/>
        </a:lnSpc>
        <a:spcBef>
          <a:spcPct val="0"/>
        </a:spcBef>
        <a:buNone/>
        <a:defRPr sz="36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›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415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-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7780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-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7780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-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7780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•"/>
        <a:defRPr lang="en-AU" sz="20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07473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C8BAB-74FC-F24F-A5E2-118059407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437"/>
            <a:ext cx="9228221" cy="56329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969365-F4D9-9F44-A71E-850851AD0724}"/>
              </a:ext>
            </a:extLst>
          </p:cNvPr>
          <p:cNvSpPr/>
          <p:nvPr/>
        </p:nvSpPr>
        <p:spPr>
          <a:xfrm>
            <a:off x="4026745" y="171355"/>
            <a:ext cx="5020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 &amp; X-ray follow-up of </a:t>
            </a:r>
          </a:p>
          <a:p>
            <a:pPr algn="r"/>
            <a:r>
              <a: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gravitational wave events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35E50A-F1EF-4243-9626-A05B6380B524}"/>
              </a:ext>
            </a:extLst>
          </p:cNvPr>
          <p:cNvSpPr/>
          <p:nvPr/>
        </p:nvSpPr>
        <p:spPr>
          <a:xfrm>
            <a:off x="1048250" y="3780691"/>
            <a:ext cx="458392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Tara Murphy</a:t>
            </a:r>
          </a:p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ARC Future Fellow</a:t>
            </a:r>
          </a:p>
          <a:p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David Kaplan, Martin Bell, Dougal Dobie, Adam Stewart, Emil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Lenc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Ziteng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Wang, Adam Deller</a:t>
            </a:r>
          </a:p>
          <a:p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D217E-AA73-5E4F-84A5-57E37A554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4242356"/>
            <a:ext cx="709584" cy="6857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8850C3-135E-1240-B7F2-01D0EF2CD983}"/>
              </a:ext>
            </a:extLst>
          </p:cNvPr>
          <p:cNvSpPr/>
          <p:nvPr/>
        </p:nvSpPr>
        <p:spPr>
          <a:xfrm rot="16200000">
            <a:off x="8193765" y="3542899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Credit: Science</a:t>
            </a:r>
          </a:p>
        </p:txBody>
      </p:sp>
    </p:spTree>
    <p:extLst>
      <p:ext uri="{BB962C8B-B14F-4D97-AF65-F5344CB8AC3E}">
        <p14:creationId xmlns:p14="http://schemas.microsoft.com/office/powerpoint/2010/main" val="238636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112" y="123029"/>
            <a:ext cx="8417402" cy="475063"/>
          </a:xfrm>
        </p:spPr>
        <p:txBody>
          <a:bodyPr>
            <a:normAutofit/>
          </a:bodyPr>
          <a:lstStyle/>
          <a:p>
            <a:pPr algn="l"/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1. ASKAP is ideal for source localization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28" y="4292599"/>
            <a:ext cx="709583" cy="685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EE323A-5E91-3B47-96D4-0348A69ABBFF}"/>
              </a:ext>
            </a:extLst>
          </p:cNvPr>
          <p:cNvSpPr txBox="1"/>
          <p:nvPr/>
        </p:nvSpPr>
        <p:spPr>
          <a:xfrm>
            <a:off x="277586" y="837636"/>
            <a:ext cx="51865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LIGO events localized to 520 – 1600 deg</a:t>
            </a:r>
            <a:r>
              <a:rPr lang="en-US" baseline="30000" dirty="0"/>
              <a:t>2</a:t>
            </a:r>
          </a:p>
          <a:p>
            <a:r>
              <a:rPr lang="en-US" dirty="0"/>
              <a:t>First LIGO/Virgo event localized to 60 deg</a:t>
            </a:r>
            <a:r>
              <a:rPr lang="en-US" baseline="30000" dirty="0"/>
              <a:t>2</a:t>
            </a:r>
          </a:p>
          <a:p>
            <a:r>
              <a:rPr lang="en-US" dirty="0"/>
              <a:t>GW170817 localized to 28 deg</a:t>
            </a:r>
            <a:r>
              <a:rPr lang="en-US" baseline="30000" dirty="0"/>
              <a:t>2</a:t>
            </a:r>
          </a:p>
          <a:p>
            <a:endParaRPr lang="en-US" dirty="0"/>
          </a:p>
          <a:p>
            <a:r>
              <a:rPr lang="en-US" b="1" dirty="0"/>
              <a:t>ASKAP field of view is 30 deg</a:t>
            </a:r>
            <a:r>
              <a:rPr lang="en-US" b="1" baseline="30000" dirty="0"/>
              <a:t>2</a:t>
            </a:r>
          </a:p>
          <a:p>
            <a:endParaRPr lang="en-US" dirty="0"/>
          </a:p>
          <a:p>
            <a:r>
              <a:rPr lang="en-US" dirty="0"/>
              <a:t>Median for O3 is expected to be 150 deg</a:t>
            </a:r>
            <a:r>
              <a:rPr lang="en-US" baseline="30000" dirty="0"/>
              <a:t>2</a:t>
            </a:r>
          </a:p>
          <a:p>
            <a:endParaRPr lang="en-US" dirty="0"/>
          </a:p>
          <a:p>
            <a:r>
              <a:rPr lang="en-US" dirty="0"/>
              <a:t>ASKAP will be ideal when: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There is no identified EM counterpart;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GW localization is poor;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Source is in Southern sky (&lt;+30</a:t>
            </a:r>
            <a:r>
              <a:rPr lang="en-US" baseline="30000" dirty="0"/>
              <a:t>o</a:t>
            </a:r>
            <a:r>
              <a:rPr lang="en-US" dirty="0"/>
              <a:t> Dec); </a:t>
            </a:r>
          </a:p>
          <a:p>
            <a:endParaRPr lang="en-US" dirty="0"/>
          </a:p>
          <a:p>
            <a:r>
              <a:rPr lang="en-US" dirty="0"/>
              <a:t>Investigating optimal tiling strategies for ASKAP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A21DD-DAF9-EF47-AD69-793759025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528" y="1063876"/>
            <a:ext cx="27432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692704-FEEF-3048-A8BD-9E0B2249EB8E}"/>
              </a:ext>
            </a:extLst>
          </p:cNvPr>
          <p:cNvSpPr/>
          <p:nvPr/>
        </p:nvSpPr>
        <p:spPr>
          <a:xfrm rot="16200000">
            <a:off x="7226774" y="2417861"/>
            <a:ext cx="28194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400" dirty="0"/>
              <a:t>Dobie et al. (2019), PASA, 36, 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AF0E4-B974-574F-911E-F0467ACA6A75}"/>
              </a:ext>
            </a:extLst>
          </p:cNvPr>
          <p:cNvSpPr/>
          <p:nvPr/>
        </p:nvSpPr>
        <p:spPr>
          <a:xfrm>
            <a:off x="5665000" y="598092"/>
            <a:ext cx="2383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400" dirty="0"/>
              <a:t>Animation of tiling algorithm</a:t>
            </a:r>
          </a:p>
        </p:txBody>
      </p:sp>
    </p:spTree>
    <p:extLst>
      <p:ext uri="{BB962C8B-B14F-4D97-AF65-F5344CB8AC3E}">
        <p14:creationId xmlns:p14="http://schemas.microsoft.com/office/powerpoint/2010/main" val="3604826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8160C1-E8D1-BA4D-A560-09989F4DC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68" y="661155"/>
            <a:ext cx="5186383" cy="38897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112" y="123029"/>
            <a:ext cx="8417402" cy="475063"/>
          </a:xfrm>
        </p:spPr>
        <p:txBody>
          <a:bodyPr>
            <a:normAutofit/>
          </a:bodyPr>
          <a:lstStyle/>
          <a:p>
            <a:pPr algn="l"/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2. Radio monitoring of NS-NS and NS-BH mergers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28" y="4292599"/>
            <a:ext cx="709583" cy="685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EE323A-5E91-3B47-96D4-0348A69ABBFF}"/>
              </a:ext>
            </a:extLst>
          </p:cNvPr>
          <p:cNvSpPr txBox="1"/>
          <p:nvPr/>
        </p:nvSpPr>
        <p:spPr>
          <a:xfrm>
            <a:off x="277586" y="930729"/>
            <a:ext cx="35692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Sensitive observations with narrow field-of-view telescopes (VLA, ATCA)</a:t>
            </a:r>
          </a:p>
          <a:p>
            <a:endParaRPr lang="en-US" dirty="0"/>
          </a:p>
          <a:p>
            <a:r>
              <a:rPr lang="en-US" dirty="0"/>
              <a:t>ATCA: 750 hours over 2 years</a:t>
            </a:r>
          </a:p>
          <a:p>
            <a:endParaRPr lang="en-US" dirty="0"/>
          </a:p>
          <a:p>
            <a:r>
              <a:rPr lang="en-US" dirty="0"/>
              <a:t>Detectability depends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inclination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distance to host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density interstellar medium</a:t>
            </a:r>
          </a:p>
          <a:p>
            <a:endParaRPr lang="en-US" dirty="0"/>
          </a:p>
          <a:p>
            <a:r>
              <a:rPr lang="en-US" dirty="0"/>
              <a:t>NS-NS: maybe ~1 per month</a:t>
            </a:r>
          </a:p>
          <a:p>
            <a:r>
              <a:rPr lang="en-US" dirty="0"/>
              <a:t>NS-BH: maybe ~2-3 over O3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9D9D34-955B-F84D-8080-7B7214136D41}"/>
              </a:ext>
            </a:extLst>
          </p:cNvPr>
          <p:cNvSpPr/>
          <p:nvPr/>
        </p:nvSpPr>
        <p:spPr>
          <a:xfrm>
            <a:off x="5182929" y="4545408"/>
            <a:ext cx="23022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400" dirty="0"/>
              <a:t>Dobie et al. (2019), </a:t>
            </a:r>
            <a:r>
              <a:rPr lang="en-US" sz="1400" i="1" dirty="0"/>
              <a:t>in prep</a:t>
            </a:r>
          </a:p>
        </p:txBody>
      </p:sp>
    </p:spTree>
    <p:extLst>
      <p:ext uri="{BB962C8B-B14F-4D97-AF65-F5344CB8AC3E}">
        <p14:creationId xmlns:p14="http://schemas.microsoft.com/office/powerpoint/2010/main" val="590063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03A773-5FBC-5746-AEA6-533C66A4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176" y="1828776"/>
            <a:ext cx="4483847" cy="2989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A5EDB8-05C1-C94E-9184-77C22CFC4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8" y="204309"/>
            <a:ext cx="3429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112" y="123029"/>
            <a:ext cx="8417402" cy="475063"/>
          </a:xfrm>
        </p:spPr>
        <p:txBody>
          <a:bodyPr>
            <a:normAutofit/>
          </a:bodyPr>
          <a:lstStyle/>
          <a:p>
            <a:pPr algn="l"/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3. VLBI – expansion and superluminal motion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909705" y="797833"/>
            <a:ext cx="3891962" cy="176274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defRPr lang="en-A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47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is-I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28" y="4292599"/>
            <a:ext cx="709583" cy="685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FE571E-F2F6-FA47-9601-938CBF020359}"/>
              </a:ext>
            </a:extLst>
          </p:cNvPr>
          <p:cNvSpPr/>
          <p:nvPr/>
        </p:nvSpPr>
        <p:spPr>
          <a:xfrm>
            <a:off x="3998742" y="4726533"/>
            <a:ext cx="4233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400" dirty="0"/>
              <a:t>Dobie, Kaplan, </a:t>
            </a:r>
            <a:r>
              <a:rPr lang="en-US" sz="1400" dirty="0" err="1"/>
              <a:t>Hotokezaka</a:t>
            </a:r>
            <a:r>
              <a:rPr lang="en-US" sz="1400" dirty="0"/>
              <a:t> et al. (2019), </a:t>
            </a:r>
            <a:r>
              <a:rPr lang="en-US" sz="1400" i="1" dirty="0"/>
              <a:t>submitted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C1AE5-927C-3E48-8D72-1DD4A8468115}"/>
              </a:ext>
            </a:extLst>
          </p:cNvPr>
          <p:cNvSpPr txBox="1"/>
          <p:nvPr/>
        </p:nvSpPr>
        <p:spPr>
          <a:xfrm>
            <a:off x="3797881" y="688265"/>
            <a:ext cx="4604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Aim to detect expansion and superluminal motion through:</a:t>
            </a:r>
          </a:p>
          <a:p>
            <a:pPr marL="342900" indent="-342900">
              <a:buAutoNum type="alphaLcParenR"/>
            </a:pPr>
            <a:r>
              <a:rPr lang="en-US" dirty="0"/>
              <a:t>VLBI observations</a:t>
            </a:r>
          </a:p>
          <a:p>
            <a:pPr marL="342900" indent="-342900">
              <a:buAutoNum type="alphaLcParenR"/>
            </a:pPr>
            <a:r>
              <a:rPr lang="en-US" dirty="0"/>
              <a:t>Interstellar scintillation </a:t>
            </a:r>
          </a:p>
        </p:txBody>
      </p:sp>
    </p:spTree>
    <p:extLst>
      <p:ext uri="{BB962C8B-B14F-4D97-AF65-F5344CB8AC3E}">
        <p14:creationId xmlns:p14="http://schemas.microsoft.com/office/powerpoint/2010/main" val="140253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DDC223-F1A9-0B49-B4DD-1712C30D198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69" y="1155192"/>
            <a:ext cx="4908042" cy="33728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112" y="123029"/>
            <a:ext cx="8417402" cy="475063"/>
          </a:xfrm>
        </p:spPr>
        <p:txBody>
          <a:bodyPr>
            <a:normAutofit/>
          </a:bodyPr>
          <a:lstStyle/>
          <a:p>
            <a:pPr algn="l"/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4. Unbiased surveys for orphan afterglows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909705" y="797833"/>
            <a:ext cx="3891962" cy="176274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defRPr lang="en-A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47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is-I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28" y="4292599"/>
            <a:ext cx="709583" cy="685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EE323A-5E91-3B47-96D4-0348A69ABBFF}"/>
              </a:ext>
            </a:extLst>
          </p:cNvPr>
          <p:cNvSpPr txBox="1"/>
          <p:nvPr/>
        </p:nvSpPr>
        <p:spPr>
          <a:xfrm>
            <a:off x="428125" y="697032"/>
            <a:ext cx="7691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100 hour ASKAP pilot survey for GRB/GW orphan afterglows: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epochs (months apart)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min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sigma </a:t>
            </a:r>
            <a:r>
              <a:rPr lang="en-US" dirty="0" err="1"/>
              <a:t>rms</a:t>
            </a:r>
            <a:r>
              <a:rPr lang="en-US" dirty="0"/>
              <a:t> =  1.4 </a:t>
            </a:r>
            <a:r>
              <a:rPr lang="en-US" dirty="0" err="1"/>
              <a:t>mJy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 = 8390 square degrees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2F659D-BD96-A141-8696-7CF7E48ABDC5}"/>
              </a:ext>
            </a:extLst>
          </p:cNvPr>
          <p:cNvSpPr/>
          <p:nvPr/>
        </p:nvSpPr>
        <p:spPr>
          <a:xfrm>
            <a:off x="5251022" y="4586731"/>
            <a:ext cx="28194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400" dirty="0"/>
              <a:t>Dobie et al. (2019), PASA</a:t>
            </a:r>
            <a:r>
              <a:rPr lang="en-AU" sz="1400" dirty="0"/>
              <a:t>, 36, 19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9B942-6F42-D149-AD40-04DA09BDE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6" y="2224273"/>
            <a:ext cx="3413359" cy="26827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10719C-6B2F-9F4A-ABE8-E47DEF207C53}"/>
              </a:ext>
            </a:extLst>
          </p:cNvPr>
          <p:cNvSpPr/>
          <p:nvPr/>
        </p:nvSpPr>
        <p:spPr>
          <a:xfrm rot="16200000">
            <a:off x="-770862" y="3331659"/>
            <a:ext cx="24220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200" dirty="0"/>
              <a:t>Fong et al. (2015), </a:t>
            </a:r>
            <a:r>
              <a:rPr lang="en-US" sz="1200" dirty="0" err="1"/>
              <a:t>ApJ</a:t>
            </a:r>
            <a:r>
              <a:rPr lang="en-US" sz="1200" dirty="0"/>
              <a:t>, 815, 201</a:t>
            </a:r>
          </a:p>
        </p:txBody>
      </p:sp>
    </p:spTree>
    <p:extLst>
      <p:ext uri="{BB962C8B-B14F-4D97-AF65-F5344CB8AC3E}">
        <p14:creationId xmlns:p14="http://schemas.microsoft.com/office/powerpoint/2010/main" val="2755347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57D9C1-FAF9-4649-B3CB-29123644D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73" y="-111270"/>
            <a:ext cx="6965927" cy="55791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CC1289-49DF-734C-BAD7-99F1E64593C4}"/>
              </a:ext>
            </a:extLst>
          </p:cNvPr>
          <p:cNvSpPr txBox="1">
            <a:spLocks/>
          </p:cNvSpPr>
          <p:nvPr/>
        </p:nvSpPr>
        <p:spPr>
          <a:xfrm>
            <a:off x="106112" y="176037"/>
            <a:ext cx="8417402" cy="4750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LIGO O3: Results so far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702017-0548-194A-BD57-6B3ADB7430F3}"/>
              </a:ext>
            </a:extLst>
          </p:cNvPr>
          <p:cNvSpPr/>
          <p:nvPr/>
        </p:nvSpPr>
        <p:spPr>
          <a:xfrm>
            <a:off x="106112" y="2216661"/>
            <a:ext cx="21082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Radio follow-up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S190510g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S190814bv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BF45C6-A500-3640-99E7-EE33B580C973}"/>
              </a:ext>
            </a:extLst>
          </p:cNvPr>
          <p:cNvCxnSpPr>
            <a:cxnSpLocks/>
          </p:cNvCxnSpPr>
          <p:nvPr/>
        </p:nvCxnSpPr>
        <p:spPr>
          <a:xfrm rot="10800000">
            <a:off x="3878962" y="2610956"/>
            <a:ext cx="363204" cy="3406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50807E8-6A89-B744-AA2C-3354915D7EFF}"/>
              </a:ext>
            </a:extLst>
          </p:cNvPr>
          <p:cNvCxnSpPr>
            <a:cxnSpLocks/>
          </p:cNvCxnSpPr>
          <p:nvPr/>
        </p:nvCxnSpPr>
        <p:spPr>
          <a:xfrm rot="10800000">
            <a:off x="5906747" y="2678325"/>
            <a:ext cx="363204" cy="3406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586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DA9790-02A6-8A43-9683-81FF3FA10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470" y="562460"/>
            <a:ext cx="4757530" cy="372570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CC1289-49DF-734C-BAD7-99F1E64593C4}"/>
              </a:ext>
            </a:extLst>
          </p:cNvPr>
          <p:cNvSpPr txBox="1">
            <a:spLocks/>
          </p:cNvSpPr>
          <p:nvPr/>
        </p:nvSpPr>
        <p:spPr>
          <a:xfrm>
            <a:off x="106112" y="162785"/>
            <a:ext cx="8417402" cy="4750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LIGO O3: ASKAP observations of S190814bv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40643-B2ED-3349-8002-DA525277FBF0}"/>
              </a:ext>
            </a:extLst>
          </p:cNvPr>
          <p:cNvSpPr txBox="1"/>
          <p:nvPr/>
        </p:nvSpPr>
        <p:spPr>
          <a:xfrm>
            <a:off x="265043" y="753534"/>
            <a:ext cx="4757530" cy="248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/>
              <a:t>RACS as basis: rms ~400 𝜇</a:t>
            </a:r>
            <a:r>
              <a:rPr lang="en-US" dirty="0" err="1"/>
              <a:t>Jy</a:t>
            </a:r>
            <a:endParaRPr lang="en-US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/>
              <a:t>4 epochs: 2, 9, 33, 86 days post merger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/>
              <a:t>10.5 </a:t>
            </a:r>
            <a:r>
              <a:rPr lang="en-US" dirty="0" err="1"/>
              <a:t>hr</a:t>
            </a:r>
            <a:r>
              <a:rPr lang="en-US" dirty="0"/>
              <a:t> </a:t>
            </a:r>
            <a:r>
              <a:rPr lang="en-US" dirty="0" err="1"/>
              <a:t>obs</a:t>
            </a:r>
            <a:r>
              <a:rPr lang="en-US" dirty="0"/>
              <a:t>: rms ~35 𝜇</a:t>
            </a:r>
            <a:r>
              <a:rPr lang="en-US" dirty="0" err="1"/>
              <a:t>Jy</a:t>
            </a:r>
            <a:endParaRPr lang="en-US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Strategy 1: </a:t>
            </a:r>
            <a:r>
              <a:rPr lang="en-US" dirty="0"/>
              <a:t>unbiased search for transients in error circle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Strategy 2:</a:t>
            </a:r>
            <a:r>
              <a:rPr lang="en-US" dirty="0"/>
              <a:t> targeted search of optical galaxies within the localization volume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0EC66-47F1-A848-AE12-BB826146476C}"/>
              </a:ext>
            </a:extLst>
          </p:cNvPr>
          <p:cNvSpPr txBox="1"/>
          <p:nvPr/>
        </p:nvSpPr>
        <p:spPr>
          <a:xfrm>
            <a:off x="3371052" y="3648764"/>
            <a:ext cx="1340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NGC 4993 + GW170817 at ASKAP resolution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B24F84-A16A-5F44-9F9B-6B4B7323C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2" y="3506968"/>
            <a:ext cx="1482005" cy="1360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D4A439-118A-F94B-93B8-B5B55E5CE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47" y="3506968"/>
            <a:ext cx="1482005" cy="1431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849B14-A3DF-9F48-BECB-0957EF3E0C3B}"/>
              </a:ext>
            </a:extLst>
          </p:cNvPr>
          <p:cNvSpPr txBox="1"/>
          <p:nvPr/>
        </p:nvSpPr>
        <p:spPr>
          <a:xfrm>
            <a:off x="4903305" y="4387428"/>
            <a:ext cx="3829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Dobie at al. (2019), </a:t>
            </a:r>
            <a:r>
              <a:rPr lang="en-US" sz="1400" dirty="0" err="1"/>
              <a:t>ApJL</a:t>
            </a:r>
            <a:r>
              <a:rPr lang="en-US" sz="1400" dirty="0"/>
              <a:t>, 887, L13</a:t>
            </a:r>
          </a:p>
        </p:txBody>
      </p:sp>
    </p:spTree>
    <p:extLst>
      <p:ext uri="{BB962C8B-B14F-4D97-AF65-F5344CB8AC3E}">
        <p14:creationId xmlns:p14="http://schemas.microsoft.com/office/powerpoint/2010/main" val="2784245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6" descr="A screenshot of a video game&#10;&#10;Description automatically generated">
            <a:extLst>
              <a:ext uri="{FF2B5EF4-FFF2-40B4-BE49-F238E27FC236}">
                <a16:creationId xmlns:a16="http://schemas.microsoft.com/office/drawing/2014/main" id="{3595E2C0-8E8F-954F-A52D-B867F4B33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21" y="1903687"/>
            <a:ext cx="4971035" cy="28405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CC1289-49DF-734C-BAD7-99F1E64593C4}"/>
              </a:ext>
            </a:extLst>
          </p:cNvPr>
          <p:cNvSpPr txBox="1">
            <a:spLocks/>
          </p:cNvSpPr>
          <p:nvPr/>
        </p:nvSpPr>
        <p:spPr>
          <a:xfrm>
            <a:off x="106112" y="162785"/>
            <a:ext cx="8417402" cy="4750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candidate counterpart: AT2019osy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40643-B2ED-3349-8002-DA525277FBF0}"/>
              </a:ext>
            </a:extLst>
          </p:cNvPr>
          <p:cNvSpPr txBox="1"/>
          <p:nvPr/>
        </p:nvSpPr>
        <p:spPr>
          <a:xfrm>
            <a:off x="265043" y="754900"/>
            <a:ext cx="6175514" cy="10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/>
              <a:t>Associated with 2dFGRS TGS211Z177 (z = 0.0738)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/>
              <a:t>40% rise in flux between epoch 1 &amp; 2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D7B67-6722-0445-A368-10ECED335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6" y="4294916"/>
            <a:ext cx="709583" cy="685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7B9277-F87A-8241-AD22-B3CACAD708B8}"/>
              </a:ext>
            </a:extLst>
          </p:cNvPr>
          <p:cNvSpPr txBox="1"/>
          <p:nvPr/>
        </p:nvSpPr>
        <p:spPr>
          <a:xfrm>
            <a:off x="265043" y="1940071"/>
            <a:ext cx="3642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/>
              <a:t>Triggered multi-wavelength follow-up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/>
              <a:t>No further variability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/>
              <a:t>Likely low-luminosity AGN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61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CC1289-49DF-734C-BAD7-99F1E64593C4}"/>
              </a:ext>
            </a:extLst>
          </p:cNvPr>
          <p:cNvSpPr txBox="1">
            <a:spLocks/>
          </p:cNvSpPr>
          <p:nvPr/>
        </p:nvSpPr>
        <p:spPr>
          <a:xfrm>
            <a:off x="106112" y="179718"/>
            <a:ext cx="8417402" cy="4750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radio non-detection is constraining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40643-B2ED-3349-8002-DA525277FBF0}"/>
              </a:ext>
            </a:extLst>
          </p:cNvPr>
          <p:cNvSpPr txBox="1"/>
          <p:nvPr/>
        </p:nvSpPr>
        <p:spPr>
          <a:xfrm>
            <a:off x="265043" y="865929"/>
            <a:ext cx="3405809" cy="409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en-US" dirty="0"/>
              <a:t>Consider radio afterglow with typical short GRB parameters (E</a:t>
            </a:r>
            <a:r>
              <a:rPr lang="en-US" baseline="-25000" dirty="0"/>
              <a:t>iso</a:t>
            </a:r>
            <a:r>
              <a:rPr lang="en-US" dirty="0"/>
              <a:t>~10</a:t>
            </a:r>
            <a:r>
              <a:rPr lang="en-US" baseline="30000" dirty="0"/>
              <a:t>51</a:t>
            </a:r>
            <a:r>
              <a:rPr lang="en-US" dirty="0"/>
              <a:t> erg)</a:t>
            </a:r>
          </a:p>
          <a:p>
            <a:pPr>
              <a:lnSpc>
                <a:spcPct val="125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en-US" dirty="0"/>
              <a:t>Early non-detections rule out on-axis</a:t>
            </a:r>
            <a:br>
              <a:rPr lang="en-US" dirty="0"/>
            </a:br>
            <a:endParaRPr lang="en-US" dirty="0"/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en-US" dirty="0"/>
              <a:t>Likely to be in a denser circum-merger environment due to component masses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4751A84A-ED3B-D742-96E1-4053D502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494157" y="984872"/>
            <a:ext cx="5384800" cy="340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614219-79FC-BD42-9B65-41A7EBFDB950}"/>
              </a:ext>
            </a:extLst>
          </p:cNvPr>
          <p:cNvSpPr/>
          <p:nvPr/>
        </p:nvSpPr>
        <p:spPr>
          <a:xfrm>
            <a:off x="4826087" y="4453149"/>
            <a:ext cx="29495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Dobie at al. (2019), </a:t>
            </a:r>
            <a:r>
              <a:rPr lang="en-US" sz="1400" dirty="0" err="1"/>
              <a:t>ApJL</a:t>
            </a:r>
            <a:r>
              <a:rPr lang="en-US" sz="1400" dirty="0"/>
              <a:t>, 887, L13</a:t>
            </a:r>
            <a:endParaRPr lang="en-US" sz="14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18606A-657B-0F41-92C6-FB045C2E1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99" y="4294915"/>
            <a:ext cx="709583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76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F7E29893-1652-FF40-A7C7-89E8DE931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54" y="0"/>
            <a:ext cx="6005334" cy="514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CC1289-49DF-734C-BAD7-99F1E64593C4}"/>
              </a:ext>
            </a:extLst>
          </p:cNvPr>
          <p:cNvSpPr txBox="1">
            <a:spLocks/>
          </p:cNvSpPr>
          <p:nvPr/>
        </p:nvSpPr>
        <p:spPr>
          <a:xfrm>
            <a:off x="106112" y="179718"/>
            <a:ext cx="8417402" cy="4750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Bonus: transients survey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4462A-84A8-4845-8267-59A8567AB293}"/>
              </a:ext>
            </a:extLst>
          </p:cNvPr>
          <p:cNvSpPr/>
          <p:nvPr/>
        </p:nvSpPr>
        <p:spPr>
          <a:xfrm>
            <a:off x="433124" y="4488566"/>
            <a:ext cx="2441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Stewart et al. (2020), </a:t>
            </a:r>
            <a:r>
              <a:rPr lang="en-US" sz="1400" i="1" dirty="0"/>
              <a:t>in prep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22A2D-1583-BE45-9AD3-15986C453D80}"/>
              </a:ext>
            </a:extLst>
          </p:cNvPr>
          <p:cNvSpPr txBox="1"/>
          <p:nvPr/>
        </p:nvSpPr>
        <p:spPr>
          <a:xfrm>
            <a:off x="106112" y="1002089"/>
            <a:ext cx="30957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Follow-up of S190814bv</a:t>
            </a:r>
          </a:p>
          <a:p>
            <a:r>
              <a:rPr lang="en-US" dirty="0"/>
              <a:t>also best high sensitivity transients survey</a:t>
            </a:r>
          </a:p>
          <a:p>
            <a:endParaRPr lang="en-US" dirty="0"/>
          </a:p>
          <a:p>
            <a:r>
              <a:rPr lang="en-US" dirty="0"/>
              <a:t>RACS (10 min)</a:t>
            </a:r>
          </a:p>
          <a:p>
            <a:r>
              <a:rPr lang="en-US" dirty="0"/>
              <a:t>+ 4 x 10 </a:t>
            </a:r>
            <a:r>
              <a:rPr lang="en-US" dirty="0" err="1"/>
              <a:t>hr</a:t>
            </a:r>
            <a:r>
              <a:rPr lang="en-US" dirty="0"/>
              <a:t> integrations</a:t>
            </a:r>
          </a:p>
          <a:p>
            <a:endParaRPr lang="en-US" dirty="0"/>
          </a:p>
          <a:p>
            <a:r>
              <a:rPr lang="en-US" dirty="0"/>
              <a:t>Typical RMS = 34 </a:t>
            </a:r>
            <a:r>
              <a:rPr lang="en-US" dirty="0" err="1"/>
              <a:t>uJy</a:t>
            </a:r>
            <a:endParaRPr lang="en-US" dirty="0"/>
          </a:p>
          <a:p>
            <a:endParaRPr lang="en-US" dirty="0"/>
          </a:p>
          <a:p>
            <a:r>
              <a:rPr lang="en-US" dirty="0"/>
              <a:t>0.7% highly variable sources</a:t>
            </a:r>
            <a:br>
              <a:rPr lang="en-US" dirty="0"/>
            </a:br>
            <a:r>
              <a:rPr lang="en-US" dirty="0"/>
              <a:t>(changes &gt; 30%)</a:t>
            </a:r>
          </a:p>
        </p:txBody>
      </p:sp>
    </p:spTree>
    <p:extLst>
      <p:ext uri="{BB962C8B-B14F-4D97-AF65-F5344CB8AC3E}">
        <p14:creationId xmlns:p14="http://schemas.microsoft.com/office/powerpoint/2010/main" val="2808422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CC1289-49DF-734C-BAD7-99F1E64593C4}"/>
              </a:ext>
            </a:extLst>
          </p:cNvPr>
          <p:cNvSpPr txBox="1">
            <a:spLocks/>
          </p:cNvSpPr>
          <p:nvPr/>
        </p:nvSpPr>
        <p:spPr>
          <a:xfrm>
            <a:off x="106112" y="162785"/>
            <a:ext cx="8417402" cy="4750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LIGO O4: Can we detect prompt radio emission?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5F4B7-1D4C-334B-B586-F9BD00D1D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58" y="1125188"/>
            <a:ext cx="4209229" cy="3156922"/>
          </a:xfrm>
          <a:prstGeom prst="rect">
            <a:avLst/>
          </a:prstGeom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54D6851-9217-7547-AAC6-3ED446099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3" y="2994990"/>
            <a:ext cx="4563616" cy="2067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3CAC16-812D-6D4B-9036-8B9DAFDEA59D}"/>
              </a:ext>
            </a:extLst>
          </p:cNvPr>
          <p:cNvSpPr txBox="1"/>
          <p:nvPr/>
        </p:nvSpPr>
        <p:spPr>
          <a:xfrm>
            <a:off x="318052" y="781878"/>
            <a:ext cx="48370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Possible connection between FRB-like emission and GW events</a:t>
            </a:r>
          </a:p>
          <a:p>
            <a:endParaRPr lang="en-US" dirty="0"/>
          </a:p>
          <a:p>
            <a:r>
              <a:rPr lang="en-US" dirty="0"/>
              <a:t>From O4 negative latency triggers may be possible</a:t>
            </a:r>
          </a:p>
          <a:p>
            <a:endParaRPr lang="en-US" dirty="0"/>
          </a:p>
          <a:p>
            <a:r>
              <a:rPr lang="en-US" dirty="0"/>
              <a:t>Receive alert ~30-60 seconds before merger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B7A0B7-4D95-2E47-9048-659DCA50C50E}"/>
              </a:ext>
            </a:extLst>
          </p:cNvPr>
          <p:cNvSpPr txBox="1"/>
          <p:nvPr/>
        </p:nvSpPr>
        <p:spPr>
          <a:xfrm>
            <a:off x="5044837" y="4309011"/>
            <a:ext cx="3776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Wang et al. </a:t>
            </a:r>
            <a:r>
              <a:rPr lang="en-US" sz="1400" i="1" dirty="0"/>
              <a:t>in prep</a:t>
            </a:r>
          </a:p>
        </p:txBody>
      </p:sp>
    </p:spTree>
    <p:extLst>
      <p:ext uri="{BB962C8B-B14F-4D97-AF65-F5344CB8AC3E}">
        <p14:creationId xmlns:p14="http://schemas.microsoft.com/office/powerpoint/2010/main" val="279664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8375B-48D8-1646-88CC-05509BD7C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07" y="686810"/>
            <a:ext cx="4029971" cy="4015317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06112" y="123029"/>
            <a:ext cx="9037888" cy="4750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AU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Radio follow-up of GW170817 – first detection</a:t>
            </a:r>
            <a:endParaRPr lang="en-US" sz="2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4334672"/>
            <a:ext cx="709583" cy="68579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1337" y="721549"/>
            <a:ext cx="4229383" cy="406929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Started searching at t = 10 hours </a:t>
            </a:r>
            <a:b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(ATCA first radio telescope observing)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Initially targeted list of galaxies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Then daily observations of NGC 4993</a:t>
            </a:r>
            <a:b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(distance 41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Mpc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Radio detection at t = 16 days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marL="0" indent="0">
              <a:buNone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VLA detections: </a:t>
            </a:r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Sept 3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rd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3 GHz = ~19 𝜇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Jy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 6 GHz = ~28 𝜇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Jy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ATCA detection: Sept 5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7.25 GHz = ~25 𝜇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Jy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0890" y="4781090"/>
            <a:ext cx="7124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Hallinan et al. (2017), Science, 358, 1579                         Image credit: David Kaplan</a:t>
            </a:r>
          </a:p>
        </p:txBody>
      </p:sp>
    </p:spTree>
    <p:extLst>
      <p:ext uri="{BB962C8B-B14F-4D97-AF65-F5344CB8AC3E}">
        <p14:creationId xmlns:p14="http://schemas.microsoft.com/office/powerpoint/2010/main" val="302094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itting, water, background&#10;&#10;Description automatically generated">
            <a:extLst>
              <a:ext uri="{FF2B5EF4-FFF2-40B4-BE49-F238E27FC236}">
                <a16:creationId xmlns:a16="http://schemas.microsoft.com/office/drawing/2014/main" id="{82BE708C-C24B-4E4B-B1B3-0DA19E475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" y="-687345"/>
            <a:ext cx="9936766" cy="66221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CC1289-49DF-734C-BAD7-99F1E64593C4}"/>
              </a:ext>
            </a:extLst>
          </p:cNvPr>
          <p:cNvSpPr txBox="1">
            <a:spLocks/>
          </p:cNvSpPr>
          <p:nvPr/>
        </p:nvSpPr>
        <p:spPr>
          <a:xfrm>
            <a:off x="106112" y="162785"/>
            <a:ext cx="8417402" cy="4750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Future plans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40643-B2ED-3349-8002-DA525277FBF0}"/>
              </a:ext>
            </a:extLst>
          </p:cNvPr>
          <p:cNvSpPr txBox="1"/>
          <p:nvPr/>
        </p:nvSpPr>
        <p:spPr>
          <a:xfrm>
            <a:off x="265042" y="753534"/>
            <a:ext cx="8258471" cy="3713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Radio &amp; X-ray follow-up constrains physical parameters of mergers</a:t>
            </a:r>
          </a:p>
          <a:p>
            <a:pPr marL="285750" indent="-285750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Track interaction with </a:t>
            </a:r>
            <a:r>
              <a:rPr lang="en-US" b="1" dirty="0" err="1">
                <a:solidFill>
                  <a:schemeClr val="bg1"/>
                </a:solidFill>
              </a:rPr>
              <a:t>circumburst</a:t>
            </a:r>
            <a:r>
              <a:rPr lang="en-US" b="1" dirty="0">
                <a:solidFill>
                  <a:schemeClr val="bg1"/>
                </a:solidFill>
              </a:rPr>
              <a:t> / interstellar medium</a:t>
            </a:r>
          </a:p>
          <a:p>
            <a:pPr marL="285750" indent="-285750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X-ray 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 help determine nature of merger remnant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Radio capabilities for O4:</a:t>
            </a:r>
          </a:p>
          <a:p>
            <a:pPr marL="742950" lvl="1" indent="-285750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Targeted follow-up of candidates</a:t>
            </a:r>
          </a:p>
          <a:p>
            <a:pPr marL="742950" lvl="1" indent="-285750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Untargeted coverage of localization area</a:t>
            </a:r>
          </a:p>
          <a:p>
            <a:pPr marL="742950" lvl="1" indent="-285750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Possibility of response to low latency triggers</a:t>
            </a:r>
            <a:endParaRPr lang="en-US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271E2-3D16-D444-B168-49D298E94800}"/>
              </a:ext>
            </a:extLst>
          </p:cNvPr>
          <p:cNvSpPr/>
          <p:nvPr/>
        </p:nvSpPr>
        <p:spPr>
          <a:xfrm rot="16200000">
            <a:off x="8228229" y="3542899"/>
            <a:ext cx="1330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Credit: CSIRO</a:t>
            </a:r>
          </a:p>
        </p:txBody>
      </p:sp>
    </p:spTree>
    <p:extLst>
      <p:ext uri="{BB962C8B-B14F-4D97-AF65-F5344CB8AC3E}">
        <p14:creationId xmlns:p14="http://schemas.microsoft.com/office/powerpoint/2010/main" val="3007767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0" y="2313012"/>
            <a:ext cx="9144000" cy="4750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Extra slides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28" y="4292599"/>
            <a:ext cx="709583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94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42546C0-28BA-C64A-8986-11A8A4CF5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21" y="711198"/>
            <a:ext cx="5251907" cy="38227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06111" y="123029"/>
            <a:ext cx="8867543" cy="4750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Late-time monitoring is key to physical modelling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28" y="4292599"/>
            <a:ext cx="709583" cy="6857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22AD5B-6E2B-104B-8E39-60AB18D36094}"/>
              </a:ext>
            </a:extLst>
          </p:cNvPr>
          <p:cNvSpPr/>
          <p:nvPr/>
        </p:nvSpPr>
        <p:spPr>
          <a:xfrm>
            <a:off x="3213546" y="4732327"/>
            <a:ext cx="50681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200" dirty="0"/>
              <a:t>Credit: David Kaplan, adapted from </a:t>
            </a:r>
            <a:r>
              <a:rPr lang="en-US" sz="1200" dirty="0" err="1"/>
              <a:t>Mooley</a:t>
            </a:r>
            <a:r>
              <a:rPr lang="en-US" sz="1200" dirty="0"/>
              <a:t> et al. (2018), </a:t>
            </a:r>
            <a:r>
              <a:rPr lang="en-US" sz="1200" dirty="0" err="1"/>
              <a:t>ApJL</a:t>
            </a:r>
            <a:r>
              <a:rPr lang="en-US" sz="1200" dirty="0"/>
              <a:t>, 868, 111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70FDEC-617B-1B40-813B-EB2DB8E51E29}"/>
              </a:ext>
            </a:extLst>
          </p:cNvPr>
          <p:cNvSpPr txBox="1"/>
          <p:nvPr/>
        </p:nvSpPr>
        <p:spPr>
          <a:xfrm>
            <a:off x="259080" y="870235"/>
            <a:ext cx="29544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Semi-analytic and numerical model fits give: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Jet opening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Density of 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Isotopic-equiv.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More broad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fraction of NS-NS mergers have relativistic jets?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Relationship between mergers and </a:t>
            </a:r>
            <a:r>
              <a:rPr lang="en-US" dirty="0" err="1"/>
              <a:t>sGRBs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38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6AB8C6-4CB5-7F41-BC44-63407E728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27" y="1310873"/>
            <a:ext cx="5035946" cy="26952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06111" y="123029"/>
            <a:ext cx="8867543" cy="4750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Ongoing radio &amp; X-ray monitoring of GW170817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28" y="4292599"/>
            <a:ext cx="709583" cy="68579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CD0F0-77BE-5D4A-BA5D-0F388AD34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013" y="4292598"/>
            <a:ext cx="3193774" cy="685799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Mooley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 (2017), Nature, 554, 207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/>
              <a:t>Dobie et al. (2018), </a:t>
            </a:r>
            <a:r>
              <a:rPr lang="en-US" sz="1400" dirty="0" err="1"/>
              <a:t>ApJL</a:t>
            </a:r>
            <a:r>
              <a:rPr lang="en-US" sz="1400" dirty="0"/>
              <a:t>, 858, 15</a:t>
            </a:r>
            <a:br>
              <a:rPr lang="en-US" sz="1400" dirty="0"/>
            </a:br>
            <a:r>
              <a:rPr lang="en-US" sz="1400" dirty="0" err="1"/>
              <a:t>Mooley</a:t>
            </a:r>
            <a:r>
              <a:rPr lang="en-US" sz="1400" dirty="0"/>
              <a:t> et al. (2018), </a:t>
            </a:r>
            <a:r>
              <a:rPr lang="en-US" sz="1400" dirty="0" err="1"/>
              <a:t>ApJL</a:t>
            </a:r>
            <a:r>
              <a:rPr lang="en-US" sz="1400" dirty="0"/>
              <a:t>, 868, 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6A6F56-2191-DD4A-84F1-A73E26A03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" y="757082"/>
            <a:ext cx="4094673" cy="33886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3FE92D-2C68-8A49-A6DA-D83A9177477B}"/>
              </a:ext>
            </a:extLst>
          </p:cNvPr>
          <p:cNvSpPr/>
          <p:nvPr/>
        </p:nvSpPr>
        <p:spPr>
          <a:xfrm>
            <a:off x="658151" y="4278626"/>
            <a:ext cx="38817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Troja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 (2019), MNRAS, 489, 1919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Piro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 (2019), MNRAS, 483, 1912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F6040E-6D73-3442-9D10-F69D3F4F06ED}"/>
              </a:ext>
            </a:extLst>
          </p:cNvPr>
          <p:cNvSpPr txBox="1"/>
          <p:nvPr/>
        </p:nvSpPr>
        <p:spPr>
          <a:xfrm>
            <a:off x="4572000" y="870235"/>
            <a:ext cx="370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at ~170 days post-merger</a:t>
            </a:r>
          </a:p>
        </p:txBody>
      </p:sp>
    </p:spTree>
    <p:extLst>
      <p:ext uri="{BB962C8B-B14F-4D97-AF65-F5344CB8AC3E}">
        <p14:creationId xmlns:p14="http://schemas.microsoft.com/office/powerpoint/2010/main" val="2038685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06111" y="123029"/>
            <a:ext cx="8867543" cy="4750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X-ray and radio GW follow-up projects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28" y="4292599"/>
            <a:ext cx="709583" cy="685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8ED4D9-2A7C-7743-BB29-772A1129C3F2}"/>
              </a:ext>
            </a:extLst>
          </p:cNvPr>
          <p:cNvSpPr txBox="1"/>
          <p:nvPr/>
        </p:nvSpPr>
        <p:spPr>
          <a:xfrm>
            <a:off x="331304" y="870235"/>
            <a:ext cx="7950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GW170817 X-ray observations. Early non-detections 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/>
              <a:t>MAXI</a:t>
            </a:r>
            <a:r>
              <a:rPr lang="en-US" i="1" dirty="0"/>
              <a:t> </a:t>
            </a:r>
            <a:r>
              <a:rPr lang="en-US" dirty="0"/>
              <a:t>(Sugita et al. 2017)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/>
              <a:t>Swift</a:t>
            </a:r>
            <a:r>
              <a:rPr lang="en-US" b="1" dirty="0"/>
              <a:t>-XRT</a:t>
            </a:r>
            <a:r>
              <a:rPr lang="en-US" dirty="0"/>
              <a:t> (Evans et al. 2017) – 0.6 days post event, daily obs.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/>
              <a:t>Chandra</a:t>
            </a:r>
            <a:r>
              <a:rPr lang="en-US" dirty="0"/>
              <a:t> (</a:t>
            </a:r>
            <a:r>
              <a:rPr lang="en-US" dirty="0" err="1"/>
              <a:t>Margutti</a:t>
            </a:r>
            <a:r>
              <a:rPr lang="en-US" dirty="0"/>
              <a:t> et al. 2017) – 2 days post event</a:t>
            </a:r>
          </a:p>
          <a:p>
            <a:r>
              <a:rPr lang="en-US" dirty="0"/>
              <a:t>Then detected at 9 days post event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Chandra (</a:t>
            </a:r>
            <a:r>
              <a:rPr lang="en-US" dirty="0" err="1"/>
              <a:t>Troja</a:t>
            </a:r>
            <a:r>
              <a:rPr lang="en-US" dirty="0"/>
              <a:t> et al. 2017) – 9 days post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Chandra (</a:t>
            </a:r>
            <a:r>
              <a:rPr lang="en-US" dirty="0" err="1"/>
              <a:t>Haddard</a:t>
            </a:r>
            <a:r>
              <a:rPr lang="en-US" dirty="0"/>
              <a:t> et al. 2017) – 9 days post event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GW170817 radio observations. Followed up with:</a:t>
            </a:r>
          </a:p>
          <a:p>
            <a:r>
              <a:rPr lang="en-US" b="1" dirty="0"/>
              <a:t>VLA</a:t>
            </a:r>
            <a:r>
              <a:rPr lang="en-US" dirty="0"/>
              <a:t> (</a:t>
            </a:r>
            <a:r>
              <a:rPr lang="en-US" dirty="0" err="1"/>
              <a:t>Corsi</a:t>
            </a:r>
            <a:r>
              <a:rPr lang="en-US" dirty="0"/>
              <a:t> et al. Alexander et al.), </a:t>
            </a:r>
            <a:r>
              <a:rPr lang="en-US" b="1" dirty="0"/>
              <a:t>ATCA</a:t>
            </a:r>
            <a:r>
              <a:rPr lang="en-US" dirty="0"/>
              <a:t> (Dobie et al. </a:t>
            </a:r>
            <a:r>
              <a:rPr lang="en-US" dirty="0" err="1"/>
              <a:t>Troja</a:t>
            </a:r>
            <a:r>
              <a:rPr lang="en-US" dirty="0"/>
              <a:t> et al.), </a:t>
            </a:r>
            <a:r>
              <a:rPr lang="en-US" b="1" dirty="0" err="1"/>
              <a:t>uGMRT</a:t>
            </a:r>
            <a:r>
              <a:rPr lang="en-US" dirty="0"/>
              <a:t> (</a:t>
            </a:r>
            <a:r>
              <a:rPr lang="en-US" dirty="0" err="1"/>
              <a:t>Mooley</a:t>
            </a:r>
            <a:r>
              <a:rPr lang="en-US" dirty="0"/>
              <a:t> et al.); </a:t>
            </a:r>
            <a:r>
              <a:rPr lang="en-US" b="1" dirty="0" err="1"/>
              <a:t>MeerKAT</a:t>
            </a:r>
            <a:r>
              <a:rPr lang="en-US" dirty="0"/>
              <a:t> (Camilo et al.), </a:t>
            </a:r>
            <a:r>
              <a:rPr lang="en-US" b="1" dirty="0"/>
              <a:t>ALMA</a:t>
            </a:r>
            <a:r>
              <a:rPr lang="en-US" dirty="0"/>
              <a:t> (Alexander et al.)</a:t>
            </a:r>
          </a:p>
          <a:p>
            <a:br>
              <a:rPr lang="en-US" dirty="0"/>
            </a:br>
            <a:r>
              <a:rPr lang="en-US" dirty="0"/>
              <a:t>Low </a:t>
            </a:r>
            <a:r>
              <a:rPr lang="en-US" dirty="0" err="1"/>
              <a:t>freq</a:t>
            </a:r>
            <a:r>
              <a:rPr lang="en-US" dirty="0"/>
              <a:t>: </a:t>
            </a:r>
            <a:r>
              <a:rPr lang="en-US" b="1" dirty="0"/>
              <a:t>GMRT</a:t>
            </a:r>
            <a:r>
              <a:rPr lang="en-US" dirty="0"/>
              <a:t> (</a:t>
            </a:r>
            <a:r>
              <a:rPr lang="en-US" dirty="0" err="1"/>
              <a:t>Mooley</a:t>
            </a:r>
            <a:r>
              <a:rPr lang="en-US" dirty="0"/>
              <a:t> et al.), </a:t>
            </a:r>
            <a:r>
              <a:rPr lang="en-US" b="1" dirty="0"/>
              <a:t>MWA</a:t>
            </a:r>
            <a:r>
              <a:rPr lang="en-US" dirty="0"/>
              <a:t> (Kaplan et al.), </a:t>
            </a:r>
            <a:r>
              <a:rPr lang="en-US" b="1" dirty="0"/>
              <a:t>LWA1</a:t>
            </a:r>
            <a:r>
              <a:rPr lang="en-US" dirty="0"/>
              <a:t> (Callister et al.)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42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19BB13-34AD-1F4C-83A4-0B9E0B926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179" y="598092"/>
            <a:ext cx="4018771" cy="4615846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06112" y="123029"/>
            <a:ext cx="9037888" cy="4750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AU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Radio &amp; X-ray observations constrain merger models</a:t>
            </a:r>
            <a:endParaRPr lang="en-US" sz="2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1336" y="721549"/>
            <a:ext cx="4018771" cy="3797154"/>
          </a:xfrm>
        </p:spPr>
        <p:txBody>
          <a:bodyPr/>
          <a:lstStyle/>
          <a:p>
            <a:pPr marL="0" indent="0">
              <a:buNone/>
            </a:pPr>
            <a:endParaRPr lang="en-AU" sz="16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823041"/>
            <a:ext cx="4572000" cy="472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Classic </a:t>
            </a:r>
            <a:r>
              <a:rPr lang="en-US" dirty="0" err="1"/>
              <a:t>sGRB</a:t>
            </a:r>
            <a:r>
              <a:rPr lang="en-US" dirty="0"/>
              <a:t> is a jet in the line-of-sight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Narrow; ultra-relativistic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Gamma-ray luminosity 4 orders of magnitude lower than typical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Requires ejecta mass &lt; 3 × 10</a:t>
            </a:r>
            <a:r>
              <a:rPr lang="en-US" baseline="30000" dirty="0"/>
              <a:t>-6</a:t>
            </a:r>
            <a:r>
              <a:rPr lang="en-US" dirty="0"/>
              <a:t> M</a:t>
            </a:r>
            <a:r>
              <a:rPr lang="en-US" baseline="-25000" dirty="0"/>
              <a:t>⊙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UVOIR ⇒ 0.05 M</a:t>
            </a:r>
            <a:r>
              <a:rPr lang="en-US" baseline="-25000" dirty="0"/>
              <a:t>⊙ 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endParaRPr lang="en-US" baseline="-25000" dirty="0"/>
          </a:p>
          <a:p>
            <a:pPr>
              <a:lnSpc>
                <a:spcPct val="120000"/>
              </a:lnSpc>
            </a:pPr>
            <a:r>
              <a:rPr lang="en-US" b="1" dirty="0"/>
              <a:t>S1</a:t>
            </a:r>
            <a:r>
              <a:rPr lang="en-US" dirty="0"/>
              <a:t>: Wide-angle jet ⇒ jet is choked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Radio emission from forward shock</a:t>
            </a:r>
          </a:p>
          <a:p>
            <a:endParaRPr lang="en-US" b="1" dirty="0"/>
          </a:p>
          <a:p>
            <a:r>
              <a:rPr lang="en-US" b="1" dirty="0"/>
              <a:t>S2: </a:t>
            </a:r>
            <a:r>
              <a:rPr lang="en-US" dirty="0"/>
              <a:t>Narrow-angle jet ⇒ jet escapes ejecta</a:t>
            </a:r>
            <a:br>
              <a:rPr lang="en-US" dirty="0"/>
            </a:br>
            <a:r>
              <a:rPr lang="en-US" dirty="0"/>
              <a:t>       Radio emission from afterglow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16200000">
            <a:off x="-1350790" y="2277488"/>
            <a:ext cx="3478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400" dirty="0" err="1"/>
              <a:t>Kasliwal</a:t>
            </a:r>
            <a:r>
              <a:rPr lang="en-US" sz="1400" dirty="0"/>
              <a:t> et al. (2017) Science, 358, 1559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2B698E-B661-B442-A200-2707FDB80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86" y="4349467"/>
            <a:ext cx="709583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1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20">
            <a:extLst>
              <a:ext uri="{FF2B5EF4-FFF2-40B4-BE49-F238E27FC236}">
                <a16:creationId xmlns:a16="http://schemas.microsoft.com/office/drawing/2014/main" id="{0C0BFFE1-7092-4F43-9EA4-E223D1E7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7" b="-7255"/>
          <a:stretch/>
        </p:blipFill>
        <p:spPr>
          <a:xfrm>
            <a:off x="3985715" y="767845"/>
            <a:ext cx="4987940" cy="4191878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06111" y="123029"/>
            <a:ext cx="8867543" cy="4750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VLBI direct imaging 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28" y="4292599"/>
            <a:ext cx="709583" cy="6857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198B1-DD33-594D-A49F-A43B11122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08" y="828593"/>
            <a:ext cx="3769660" cy="419187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1800" dirty="0"/>
              <a:t>3-12</a:t>
            </a:r>
            <a:r>
              <a:rPr lang="el-GR" sz="1800" dirty="0"/>
              <a:t>σ</a:t>
            </a:r>
            <a:r>
              <a:rPr lang="en-AU" sz="1800" dirty="0"/>
              <a:t> contours of the radio counterpart to GW170817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/>
              <a:t>Black - 75 days post-merger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/>
              <a:t>Red - 230 days post-merger.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/>
              <a:t>Unresolved:</a:t>
            </a:r>
          </a:p>
          <a:p>
            <a:pPr marL="0" indent="0">
              <a:buNone/>
            </a:pPr>
            <a:r>
              <a:rPr lang="pt" sz="1800" dirty="0"/>
              <a:t>	&lt;1 mas (0.2 </a:t>
            </a:r>
            <a:r>
              <a:rPr lang="pt" sz="1800" dirty="0" err="1"/>
              <a:t>pc</a:t>
            </a:r>
            <a:r>
              <a:rPr lang="pt" sz="1800" dirty="0"/>
              <a:t>) ⟂</a:t>
            </a:r>
          </a:p>
          <a:p>
            <a:pPr marL="0" indent="0">
              <a:buNone/>
            </a:pPr>
            <a:r>
              <a:rPr lang="pt" sz="1800" dirty="0"/>
              <a:t>	&lt;10 mas (2pc) ∥</a:t>
            </a:r>
            <a:endParaRPr lang="en-AU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/>
              <a:t>Rules out isotropic ejecta: </a:t>
            </a:r>
            <a:r>
              <a:rPr lang="en-AU" sz="1800" b="1" dirty="0"/>
              <a:t>emission likely jet-dominated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/>
              <a:t>Viewing angle: ~20 deg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/>
              <a:t>Jet opening angle: ≲ 5 deg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B01D4C-8435-3E44-AEC9-E7DCC7F48F5B}"/>
              </a:ext>
            </a:extLst>
          </p:cNvPr>
          <p:cNvSpPr/>
          <p:nvPr/>
        </p:nvSpPr>
        <p:spPr>
          <a:xfrm>
            <a:off x="4341995" y="4712694"/>
            <a:ext cx="3939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400" dirty="0" err="1"/>
              <a:t>Mooley</a:t>
            </a:r>
            <a:r>
              <a:rPr lang="en-US" sz="1400" dirty="0"/>
              <a:t>, Deller, et al. (2018), Nature, 358, 1559 </a:t>
            </a:r>
          </a:p>
        </p:txBody>
      </p:sp>
    </p:spTree>
    <p:extLst>
      <p:ext uri="{BB962C8B-B14F-4D97-AF65-F5344CB8AC3E}">
        <p14:creationId xmlns:p14="http://schemas.microsoft.com/office/powerpoint/2010/main" val="119651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72B22F99-8441-D34F-ABB0-DB5E8EB8D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681" y="598092"/>
            <a:ext cx="4148494" cy="2983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827113-41F7-B041-AB86-E56680AA7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10" y="2358844"/>
            <a:ext cx="4143515" cy="2784656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06111" y="123029"/>
            <a:ext cx="8867543" cy="4750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VLBI – independent estimate of Hubble Constant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28" y="4292599"/>
            <a:ext cx="709583" cy="68579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CD0F0-77BE-5D4A-BA5D-0F388AD34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637848"/>
            <a:ext cx="4792459" cy="1720996"/>
          </a:xfrm>
        </p:spPr>
        <p:txBody>
          <a:bodyPr/>
          <a:lstStyle/>
          <a:p>
            <a:pPr marL="0" indent="0">
              <a:buNone/>
            </a:pPr>
            <a:r>
              <a:rPr lang="en-AU" sz="1800" dirty="0"/>
              <a:t>Abbott et al. (2017): </a:t>
            </a:r>
            <a:r>
              <a:rPr lang="en-AU" sz="1800" i="1" dirty="0"/>
              <a:t>H</a:t>
            </a:r>
            <a:r>
              <a:rPr lang="en-AU" sz="1800" i="1" baseline="-25000" dirty="0"/>
              <a:t>0</a:t>
            </a:r>
            <a:r>
              <a:rPr lang="en-AU" sz="1800" dirty="0"/>
              <a:t> using </a:t>
            </a:r>
            <a:r>
              <a:rPr lang="en-AU" sz="1800" b="1" dirty="0"/>
              <a:t>standard siren</a:t>
            </a:r>
            <a:r>
              <a:rPr lang="en-AU" sz="18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800" dirty="0"/>
              <a:t>Compare distance from GW strain directly to redshift of host galaxy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800" dirty="0"/>
              <a:t>Uncertainty due to peculiar velocity and distance/inclination degeneracy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9570F5-83DC-FE4C-BC01-2733E9CA8A3D}"/>
              </a:ext>
            </a:extLst>
          </p:cNvPr>
          <p:cNvSpPr/>
          <p:nvPr/>
        </p:nvSpPr>
        <p:spPr>
          <a:xfrm rot="16200000">
            <a:off x="-1567141" y="3058912"/>
            <a:ext cx="36359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400" dirty="0" err="1"/>
              <a:t>Hotokezaka</a:t>
            </a:r>
            <a:r>
              <a:rPr lang="en-US" sz="1400" dirty="0"/>
              <a:t> et al. (2018), arXiv:1806.10596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CC1FF8-79D7-F44D-8AB1-1A056882219E}"/>
              </a:ext>
            </a:extLst>
          </p:cNvPr>
          <p:cNvSpPr txBox="1"/>
          <p:nvPr/>
        </p:nvSpPr>
        <p:spPr>
          <a:xfrm>
            <a:off x="4486925" y="3568679"/>
            <a:ext cx="4143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Decrease uncertainty by factor of 2-3 by constraining inclination and distance with radio observations</a:t>
            </a:r>
          </a:p>
          <a:p>
            <a:endParaRPr lang="en-US" dirty="0"/>
          </a:p>
          <a:p>
            <a:r>
              <a:rPr lang="en-US" dirty="0"/>
              <a:t>More sources improves this further</a:t>
            </a:r>
          </a:p>
        </p:txBody>
      </p:sp>
    </p:spTree>
    <p:extLst>
      <p:ext uri="{BB962C8B-B14F-4D97-AF65-F5344CB8AC3E}">
        <p14:creationId xmlns:p14="http://schemas.microsoft.com/office/powerpoint/2010/main" val="3902799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0" y="2313012"/>
            <a:ext cx="9144000" cy="4750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Radio follow-up in O3 and beyond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28" y="4292599"/>
            <a:ext cx="709583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37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giraffe, desert, man&#10;&#10;Description automatically generated">
            <a:extLst>
              <a:ext uri="{FF2B5EF4-FFF2-40B4-BE49-F238E27FC236}">
                <a16:creationId xmlns:a16="http://schemas.microsoft.com/office/drawing/2014/main" id="{DE930E14-DE04-2E42-B559-5CD8B7F49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87" y="0"/>
            <a:ext cx="4100313" cy="6146988"/>
          </a:xfrm>
          <a:prstGeom prst="rect">
            <a:avLst/>
          </a:prstGeom>
        </p:spPr>
      </p:pic>
      <p:sp>
        <p:nvSpPr>
          <p:cNvPr id="4" name="Content Placeholder 1"/>
          <p:cNvSpPr txBox="1">
            <a:spLocks/>
          </p:cNvSpPr>
          <p:nvPr/>
        </p:nvSpPr>
        <p:spPr>
          <a:xfrm>
            <a:off x="4930906" y="1148108"/>
            <a:ext cx="4294737" cy="32657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defRPr lang="en-A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47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is-IS" sz="1600" dirty="0"/>
          </a:p>
          <a:p>
            <a:endParaRPr lang="is-IS" sz="1600" dirty="0"/>
          </a:p>
        </p:txBody>
      </p:sp>
      <p:pic>
        <p:nvPicPr>
          <p:cNvPr id="11" name="Picture 10" descr="A picture containing object, sitting, table, large&#10;&#10;Description automatically generated">
            <a:extLst>
              <a:ext uri="{FF2B5EF4-FFF2-40B4-BE49-F238E27FC236}">
                <a16:creationId xmlns:a16="http://schemas.microsoft.com/office/drawing/2014/main" id="{73AD973A-2B8C-BD4A-8E4C-2237CCDF6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90" y="1929672"/>
            <a:ext cx="5192780" cy="3453199"/>
          </a:xfrm>
          <a:prstGeom prst="rect">
            <a:avLst/>
          </a:prstGeom>
        </p:spPr>
      </p:pic>
      <p:pic>
        <p:nvPicPr>
          <p:cNvPr id="6" name="Picture 5" descr="A picture containing outdoor, grass, fence, building&#10;&#10;Description automatically generated">
            <a:extLst>
              <a:ext uri="{FF2B5EF4-FFF2-40B4-BE49-F238E27FC236}">
                <a16:creationId xmlns:a16="http://schemas.microsoft.com/office/drawing/2014/main" id="{ED6C3DA0-E95C-7946-A14F-F3668914F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1" y="-1053755"/>
            <a:ext cx="5192781" cy="38997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112" y="123029"/>
            <a:ext cx="8417402" cy="475063"/>
          </a:xfrm>
        </p:spPr>
        <p:txBody>
          <a:bodyPr>
            <a:normAutofit/>
          </a:bodyPr>
          <a:lstStyle/>
          <a:p>
            <a:pPr algn="l"/>
            <a:r>
              <a:rPr lang="en-US" sz="2600" dirty="0">
                <a:latin typeface="Arial" charset="0"/>
                <a:ea typeface="Arial" charset="0"/>
                <a:cs typeface="Arial" charset="0"/>
              </a:rPr>
              <a:t>Radio telescopes in our GW follow-up program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76DD4F-BE2A-FF4C-9115-B81B23BFF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22" y="4334672"/>
            <a:ext cx="709584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18360"/>
      </p:ext>
    </p:extLst>
  </p:cSld>
  <p:clrMapOvr>
    <a:masterClrMapping/>
  </p:clrMapOvr>
</p:sld>
</file>

<file path=ppt/theme/theme1.xml><?xml version="1.0" encoding="utf-8"?>
<a:theme xmlns:a="http://schemas.openxmlformats.org/drawingml/2006/main" name="1_UNIS Master">
  <a:themeElements>
    <a:clrScheme name="Custom 1">
      <a:dk1>
        <a:sysClr val="windowText" lastClr="000000"/>
      </a:dk1>
      <a:lt1>
        <a:sysClr val="window" lastClr="FFFFFF"/>
      </a:lt1>
      <a:dk2>
        <a:srgbClr val="12416C"/>
      </a:dk2>
      <a:lt2>
        <a:srgbClr val="FBCD6B"/>
      </a:lt2>
      <a:accent1>
        <a:srgbClr val="CE1126"/>
      </a:accent1>
      <a:accent2>
        <a:srgbClr val="12416C"/>
      </a:accent2>
      <a:accent3>
        <a:srgbClr val="F9B72C"/>
      </a:accent3>
      <a:accent4>
        <a:srgbClr val="BBBDC0"/>
      </a:accent4>
      <a:accent5>
        <a:srgbClr val="E68892"/>
      </a:accent5>
      <a:accent6>
        <a:srgbClr val="88A0B5"/>
      </a:accent6>
      <a:hlink>
        <a:srgbClr val="0000FF"/>
      </a:hlink>
      <a:folHlink>
        <a:srgbClr val="0000FF"/>
      </a:folHlink>
    </a:clrScheme>
    <a:fontScheme name="UNIS_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25932</TotalTime>
  <Words>2492</Words>
  <Application>Microsoft Macintosh PowerPoint</Application>
  <PresentationFormat>On-screen Show (16:9)</PresentationFormat>
  <Paragraphs>365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1_UNIS Master</vt:lpstr>
      <vt:lpstr>PowerPoint Presentation</vt:lpstr>
      <vt:lpstr>PowerPoint Presentation</vt:lpstr>
      <vt:lpstr>4.</vt:lpstr>
      <vt:lpstr>4.</vt:lpstr>
      <vt:lpstr>PowerPoint Presentation</vt:lpstr>
      <vt:lpstr>PowerPoint Presentation</vt:lpstr>
      <vt:lpstr>PowerPoint Presentation</vt:lpstr>
      <vt:lpstr>PowerPoint Presentation</vt:lpstr>
      <vt:lpstr>Radio telescopes in our GW follow-up program</vt:lpstr>
      <vt:lpstr>1. ASKAP is ideal for source localization</vt:lpstr>
      <vt:lpstr>2. Radio monitoring of NS-NS and NS-BH mergers</vt:lpstr>
      <vt:lpstr>3. VLBI – expansion and superluminal motion</vt:lpstr>
      <vt:lpstr>4. Unbiased surveys for orphan afterglows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</vt:lpstr>
    </vt:vector>
  </TitlesOfParts>
  <Company>Acer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Prue Dwyer</dc:creator>
  <cp:lastModifiedBy>Tara Murphy</cp:lastModifiedBy>
  <cp:revision>430</cp:revision>
  <cp:lastPrinted>2018-12-11T22:57:08Z</cp:lastPrinted>
  <dcterms:created xsi:type="dcterms:W3CDTF">2016-10-04T03:11:33Z</dcterms:created>
  <dcterms:modified xsi:type="dcterms:W3CDTF">2020-02-05T07:36:32Z</dcterms:modified>
</cp:coreProperties>
</file>